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slideLayouts/slideLayout10.xml" ContentType="application/vnd.openxmlformats-officedocument.presentationml.slideLayout+xml"/>
  <Default Extension="gif" ContentType="image/gif"/>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277" r:id="rId2"/>
    <p:sldId id="291" r:id="rId3"/>
    <p:sldId id="270" r:id="rId4"/>
    <p:sldId id="262" r:id="rId5"/>
    <p:sldId id="257" r:id="rId6"/>
    <p:sldId id="259" r:id="rId7"/>
    <p:sldId id="260" r:id="rId8"/>
    <p:sldId id="263" r:id="rId9"/>
    <p:sldId id="303" r:id="rId10"/>
    <p:sldId id="272" r:id="rId11"/>
    <p:sldId id="273" r:id="rId12"/>
    <p:sldId id="275" r:id="rId13"/>
    <p:sldId id="280" r:id="rId14"/>
    <p:sldId id="304" r:id="rId15"/>
    <p:sldId id="308" r:id="rId16"/>
    <p:sldId id="288" r:id="rId17"/>
    <p:sldId id="305" r:id="rId18"/>
    <p:sldId id="307" r:id="rId19"/>
    <p:sldId id="269" r:id="rId20"/>
    <p:sldId id="261" r:id="rId21"/>
    <p:sldId id="266" r:id="rId22"/>
    <p:sldId id="258" r:id="rId23"/>
    <p:sldId id="265" r:id="rId24"/>
    <p:sldId id="267" r:id="rId25"/>
    <p:sldId id="278" r:id="rId26"/>
    <p:sldId id="279" r:id="rId27"/>
    <p:sldId id="306" r:id="rId28"/>
    <p:sldId id="299" r:id="rId29"/>
    <p:sldId id="300" r:id="rId30"/>
    <p:sldId id="292" r:id="rId31"/>
    <p:sldId id="293" r:id="rId32"/>
    <p:sldId id="294" r:id="rId33"/>
    <p:sldId id="295" r:id="rId34"/>
    <p:sldId id="296" r:id="rId3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94660"/>
  </p:normalViewPr>
  <p:slideViewPr>
    <p:cSldViewPr>
      <p:cViewPr varScale="1">
        <p:scale>
          <a:sx n="76" d="100"/>
          <a:sy n="76" d="100"/>
        </p:scale>
        <p:origin x="-1176"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017CDBF-9D77-461C-9E7D-9AED59E27A59}" type="datetimeFigureOut">
              <a:rPr lang="en-US" smtClean="0"/>
              <a:pPr/>
              <a:t>7/24/2011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6EAE11F-265F-4412-8870-D3F2B04FC1E0}"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D1D4494D-610A-4595-A7B7-6223D6B4771B}"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66EAE11F-265F-4412-8870-D3F2B04FC1E0}"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66EAE11F-265F-4412-8870-D3F2B04FC1E0}" type="slidenum">
              <a:rPr lang="en-US" smtClean="0"/>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66EAE11F-265F-4412-8870-D3F2B04FC1E0}" type="slidenum">
              <a:rPr lang="en-US" smtClean="0"/>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66EAE11F-265F-4412-8870-D3F2B04FC1E0}" type="slidenum">
              <a:rPr lang="en-US" smtClean="0"/>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66EAE11F-265F-4412-8870-D3F2B04FC1E0}" type="slidenum">
              <a:rPr lang="en-US" smtClean="0"/>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66EAE11F-265F-4412-8870-D3F2B04FC1E0}" type="slidenum">
              <a:rPr lang="en-US" smtClean="0"/>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66EAE11F-265F-4412-8870-D3F2B04FC1E0}" type="slidenum">
              <a:rPr lang="en-US" smtClean="0"/>
              <a:pPr/>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66EAE11F-265F-4412-8870-D3F2B04FC1E0}" type="slidenum">
              <a:rPr lang="en-US" smtClean="0"/>
              <a:pPr/>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74F966B5-AD3A-4054-A4DD-2B3C3D34749D}" type="slidenum">
              <a:rPr lang="en-US" smtClean="0"/>
              <a:pPr/>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74F966B5-AD3A-4054-A4DD-2B3C3D34749D}" type="slidenum">
              <a:rPr lang="en-US" smtClean="0"/>
              <a:pPr/>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66EAE11F-265F-4412-8870-D3F2B04FC1E0}" type="slidenum">
              <a:rPr lang="en-US" smtClean="0"/>
              <a:pPr/>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B7FE836E-33E6-4C16-A6E6-F4A2A8A86740}" type="slidenum">
              <a:rPr lang="en-US" smtClean="0"/>
              <a:pPr/>
              <a:t>13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66EAE11F-265F-4412-8870-D3F2B04FC1E0}" type="slidenum">
              <a:rPr lang="en-US" smtClean="0"/>
              <a:pPr/>
              <a:t>14</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66EAE11F-265F-4412-8870-D3F2B04FC1E0}" type="slidenum">
              <a:rPr lang="en-US" smtClean="0"/>
              <a:pPr/>
              <a:t>15</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66EAE11F-265F-4412-8870-D3F2B04FC1E0}" type="slidenum">
              <a:rPr lang="en-US" smtClean="0"/>
              <a:pPr/>
              <a:t>16</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66EAE11F-265F-4412-8870-D3F2B04FC1E0}" type="slidenum">
              <a:rPr lang="en-US" smtClean="0"/>
              <a:pPr/>
              <a:t>17</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66EAE11F-265F-4412-8870-D3F2B04FC1E0}" type="slidenum">
              <a:rPr lang="en-US" smtClean="0"/>
              <a:pPr/>
              <a:t>18</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66EAE11F-265F-4412-8870-D3F2B04FC1E0}" type="slidenum">
              <a:rPr lang="en-US" smtClean="0"/>
              <a:pPr/>
              <a:t>19</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66EAE11F-265F-4412-8870-D3F2B04FC1E0}" type="slidenum">
              <a:rPr lang="en-US" smtClean="0"/>
              <a:pPr/>
              <a:t>20</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66EAE11F-265F-4412-8870-D3F2B04FC1E0}" type="slidenum">
              <a:rPr lang="en-US" smtClean="0"/>
              <a:pPr/>
              <a:t>21</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66EAE11F-265F-4412-8870-D3F2B04FC1E0}" type="slidenum">
              <a:rPr lang="en-US" smtClean="0"/>
              <a:pPr/>
              <a:t>22</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66EAE11F-265F-4412-8870-D3F2B04FC1E0}" type="slidenum">
              <a:rPr lang="en-US" smtClean="0"/>
              <a:pPr/>
              <a:t>23</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66EAE11F-265F-4412-8870-D3F2B04FC1E0}" type="slidenum">
              <a:rPr lang="en-US" smtClean="0"/>
              <a:pPr/>
              <a:t>24</a:t>
            </a:fld>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66EAE11F-265F-4412-8870-D3F2B04FC1E0}" type="slidenum">
              <a:rPr lang="en-US" smtClean="0"/>
              <a:pPr/>
              <a:t>25</a:t>
            </a:fld>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B7FE836E-33E6-4C16-A6E6-F4A2A8A86740}" type="slidenum">
              <a:rPr lang="en-US" smtClean="0"/>
              <a:pPr/>
              <a:t>26</a:t>
            </a:fld>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66EAE11F-265F-4412-8870-D3F2B04FC1E0}" type="slidenum">
              <a:rPr lang="en-US" smtClean="0"/>
              <a:pPr/>
              <a:t>27</a:t>
            </a:fld>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66EAE11F-265F-4412-8870-D3F2B04FC1E0}" type="slidenum">
              <a:rPr lang="en-US" smtClean="0"/>
              <a:pPr/>
              <a:t>28</a:t>
            </a:fld>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66EAE11F-265F-4412-8870-D3F2B04FC1E0}" type="slidenum">
              <a:rPr lang="en-US" smtClean="0"/>
              <a:pPr/>
              <a:t>29</a:t>
            </a:fld>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66EAE11F-265F-4412-8870-D3F2B04FC1E0}" type="slidenum">
              <a:rPr lang="en-US" smtClean="0"/>
              <a:pPr/>
              <a:t>30</a:t>
            </a:fld>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66EAE11F-265F-4412-8870-D3F2B04FC1E0}" type="slidenum">
              <a:rPr lang="en-US" smtClean="0"/>
              <a:pPr/>
              <a:t>31</a:t>
            </a:fld>
            <a:endParaRPr 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66EAE11F-265F-4412-8870-D3F2B04FC1E0}" type="slidenum">
              <a:rPr lang="en-US" smtClean="0"/>
              <a:pPr/>
              <a:t>32</a:t>
            </a:fld>
            <a:endParaRPr 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66EAE11F-265F-4412-8870-D3F2B04FC1E0}" type="slidenum">
              <a:rPr lang="en-US" smtClean="0"/>
              <a:pPr/>
              <a:t>33</a:t>
            </a:fld>
            <a:endParaRPr 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66EAE11F-265F-4412-8870-D3F2B04FC1E0}" type="slidenum">
              <a:rPr lang="en-US" smtClean="0"/>
              <a:pPr/>
              <a:t>34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B794C34-132D-4742-A96E-81953390371A}" type="datetimeFigureOut">
              <a:rPr lang="en-US" smtClean="0"/>
              <a:pPr/>
              <a:t>7/24/2011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3A0A81-57EA-418E-A86D-155CD8D05C59}"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B794C34-132D-4742-A96E-81953390371A}" type="datetimeFigureOut">
              <a:rPr lang="en-US" smtClean="0"/>
              <a:pPr/>
              <a:t>7/24/2011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3A0A81-57EA-418E-A86D-155CD8D05C59}"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B794C34-132D-4742-A96E-81953390371A}" type="datetimeFigureOut">
              <a:rPr lang="en-US" smtClean="0"/>
              <a:pPr/>
              <a:t>7/24/2011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3A0A81-57EA-418E-A86D-155CD8D05C59}"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B794C34-132D-4742-A96E-81953390371A}" type="datetimeFigureOut">
              <a:rPr lang="en-US" smtClean="0"/>
              <a:pPr/>
              <a:t>7/24/2011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3A0A81-57EA-418E-A86D-155CD8D05C59}"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B794C34-132D-4742-A96E-81953390371A}" type="datetimeFigureOut">
              <a:rPr lang="en-US" smtClean="0"/>
              <a:pPr/>
              <a:t>7/24/2011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13A0A81-57EA-418E-A86D-155CD8D05C59}"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B794C34-132D-4742-A96E-81953390371A}" type="datetimeFigureOut">
              <a:rPr lang="en-US" smtClean="0"/>
              <a:pPr/>
              <a:t>7/24/2011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13A0A81-57EA-418E-A86D-155CD8D05C59}"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B794C34-132D-4742-A96E-81953390371A}" type="datetimeFigureOut">
              <a:rPr lang="en-US" smtClean="0"/>
              <a:pPr/>
              <a:t>7/24/2011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13A0A81-57EA-418E-A86D-155CD8D05C59}"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B794C34-132D-4742-A96E-81953390371A}" type="datetimeFigureOut">
              <a:rPr lang="en-US" smtClean="0"/>
              <a:pPr/>
              <a:t>7/24/2011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3A0A81-57EA-418E-A86D-155CD8D05C59}"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B794C34-132D-4742-A96E-81953390371A}" type="datetimeFigureOut">
              <a:rPr lang="en-US" smtClean="0"/>
              <a:pPr/>
              <a:t>7/24/2011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3A0A81-57EA-418E-A86D-155CD8D05C59}"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B794C34-132D-4742-A96E-81953390371A}" type="datetimeFigureOut">
              <a:rPr lang="en-US" smtClean="0"/>
              <a:pPr/>
              <a:t>7/24/2011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3A0A81-57EA-418E-A86D-155CD8D05C59}"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B794C34-132D-4742-A96E-81953390371A}" type="datetimeFigureOut">
              <a:rPr lang="en-US" smtClean="0"/>
              <a:pPr/>
              <a:t>7/24/2011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3A0A81-57EA-418E-A86D-155CD8D05C59}"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B794C34-132D-4742-A96E-81953390371A}" type="datetimeFigureOut">
              <a:rPr lang="en-US" smtClean="0"/>
              <a:pPr/>
              <a:t>7/24/2011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3A0A81-57EA-418E-A86D-155CD8D05C59}"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image" Target="../media/image15.jpeg"/><Relationship Id="rId4" Type="http://schemas.openxmlformats.org/officeDocument/2006/relationships/image" Target="../media/image14.jpeg"/></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3.xml"/><Relationship Id="rId1" Type="http://schemas.openxmlformats.org/officeDocument/2006/relationships/slideLayout" Target="../slideLayouts/slideLayout7.xml"/><Relationship Id="rId5" Type="http://schemas.openxmlformats.org/officeDocument/2006/relationships/image" Target="../media/image17.jpeg"/><Relationship Id="rId4" Type="http://schemas.openxmlformats.org/officeDocument/2006/relationships/hyperlink" Target="http://www.rightpundits.com/?pp_album=main&amp;pp_cat=&amp;pp_image=condom_fashion_4.jpg"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8.xml"/><Relationship Id="rId1" Type="http://schemas.openxmlformats.org/officeDocument/2006/relationships/slideLayout" Target="../slideLayouts/slideLayout7.xml"/><Relationship Id="rId5" Type="http://schemas.openxmlformats.org/officeDocument/2006/relationships/image" Target="../media/image23.jpeg"/><Relationship Id="rId4" Type="http://schemas.openxmlformats.org/officeDocument/2006/relationships/hyperlink" Target="http://www.sagami-gomu.co.jp/en/" TargetMode="Externa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3.xml"/><Relationship Id="rId1" Type="http://schemas.openxmlformats.org/officeDocument/2006/relationships/slideLayout" Target="../slideLayouts/slideLayout7.xml"/><Relationship Id="rId4" Type="http://schemas.openxmlformats.org/officeDocument/2006/relationships/image" Target="../media/image28.gif"/></Relationships>
</file>

<file path=ppt/slides/_rels/slide2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1.gif"/><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2.gif"/><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30.xml"/><Relationship Id="rId1" Type="http://schemas.openxmlformats.org/officeDocument/2006/relationships/slideLayout" Target="../slideLayouts/slideLayout7.xml"/><Relationship Id="rId5" Type="http://schemas.openxmlformats.org/officeDocument/2006/relationships/image" Target="../media/image35.jpeg"/><Relationship Id="rId4" Type="http://schemas.openxmlformats.org/officeDocument/2006/relationships/image" Target="../media/image34.jpeg"/></Relationships>
</file>

<file path=ppt/slides/_rels/slide3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31.xml"/><Relationship Id="rId1" Type="http://schemas.openxmlformats.org/officeDocument/2006/relationships/slideLayout" Target="../slideLayouts/slideLayout7.xml"/><Relationship Id="rId4" Type="http://schemas.openxmlformats.org/officeDocument/2006/relationships/image" Target="../media/image37.jpeg"/></Relationships>
</file>

<file path=ppt/slides/_rels/slide32.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33.xml"/><Relationship Id="rId1" Type="http://schemas.openxmlformats.org/officeDocument/2006/relationships/slideLayout" Target="../slideLayouts/slideLayout7.xml"/><Relationship Id="rId4" Type="http://schemas.openxmlformats.org/officeDocument/2006/relationships/image" Target="../media/image40.jpeg"/></Relationships>
</file>

<file path=ppt/slides/_rels/slide34.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34.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9" name="Picture 5" descr="rgw_condom_wideweb__470x308,0"/>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normAutofit fontScale="90000"/>
          </a:bodyPr>
          <a:lstStyle/>
          <a:p>
            <a:r>
              <a:rPr lang="en-US" dirty="0" smtClean="0"/>
              <a:t>Means of prevention</a:t>
            </a:r>
            <a:endParaRPr lang="en-US" dirty="0"/>
          </a:p>
        </p:txBody>
      </p:sp>
      <p:sp>
        <p:nvSpPr>
          <p:cNvPr id="3" name="Content Placeholder 2"/>
          <p:cNvSpPr>
            <a:spLocks noGrp="1"/>
          </p:cNvSpPr>
          <p:nvPr>
            <p:ph idx="1"/>
          </p:nvPr>
        </p:nvSpPr>
        <p:spPr>
          <a:xfrm>
            <a:off x="685800" y="1600201"/>
            <a:ext cx="8001000" cy="2667000"/>
          </a:xfrm>
        </p:spPr>
        <p:txBody>
          <a:bodyPr>
            <a:normAutofit/>
          </a:bodyPr>
          <a:lstStyle/>
          <a:p>
            <a:r>
              <a:rPr lang="en-US" dirty="0" smtClean="0"/>
              <a:t>Risk elimination model - Abstinence</a:t>
            </a:r>
          </a:p>
          <a:p>
            <a:r>
              <a:rPr lang="en-US" dirty="0" smtClean="0"/>
              <a:t>Risk reduction model – Condom use</a:t>
            </a:r>
          </a:p>
          <a:p>
            <a:r>
              <a:rPr lang="en-US" dirty="0" smtClean="0"/>
              <a:t>Harm reduction model – Needle exchange, substitution therapy</a:t>
            </a: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568575"/>
            <a:ext cx="7772400" cy="1470025"/>
          </a:xfrm>
        </p:spPr>
        <p:txBody>
          <a:bodyPr>
            <a:normAutofit/>
          </a:bodyPr>
          <a:lstStyle/>
          <a:p>
            <a:r>
              <a:rPr lang="en-US" sz="6000" b="1" dirty="0" smtClean="0"/>
              <a:t>Male Condom</a:t>
            </a:r>
            <a:endParaRPr lang="en-US" sz="6000" b="1"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0" name="Picture 4" descr="http://images.indiainfo.com/web2images/news.indiainfo.com/2009/04/30/images/condom_400.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max.designwalker.com/images/condom_ad/condom_ad30.jpg"/>
          <p:cNvPicPr>
            <a:picLocks noChangeAspect="1" noChangeArrowheads="1"/>
          </p:cNvPicPr>
          <p:nvPr/>
        </p:nvPicPr>
        <p:blipFill>
          <a:blip r:embed="rId3" cstate="print"/>
          <a:srcRect/>
          <a:stretch>
            <a:fillRect/>
          </a:stretch>
        </p:blipFill>
        <p:spPr bwMode="auto">
          <a:xfrm>
            <a:off x="1941610" y="0"/>
            <a:ext cx="5322405" cy="6858000"/>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http://www.clarian.org/ADAM/doc/graphics/images/en/10346.jpg"/>
          <p:cNvPicPr>
            <a:picLocks noChangeAspect="1" noChangeArrowheads="1"/>
          </p:cNvPicPr>
          <p:nvPr/>
        </p:nvPicPr>
        <p:blipFill>
          <a:blip r:embed="rId3" cstate="print"/>
          <a:srcRect/>
          <a:stretch>
            <a:fillRect/>
          </a:stretch>
        </p:blipFill>
        <p:spPr bwMode="auto">
          <a:xfrm>
            <a:off x="914400" y="533400"/>
            <a:ext cx="7239000" cy="5791200"/>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http://static.howstuffworks.com/gif/condom-application.gif"/>
          <p:cNvPicPr>
            <a:picLocks noChangeAspect="1" noChangeArrowheads="1"/>
          </p:cNvPicPr>
          <p:nvPr/>
        </p:nvPicPr>
        <p:blipFill>
          <a:blip r:embed="rId3" cstate="print"/>
          <a:srcRect/>
          <a:stretch>
            <a:fillRect/>
          </a:stretch>
        </p:blipFill>
        <p:spPr bwMode="auto">
          <a:xfrm>
            <a:off x="1371600" y="0"/>
            <a:ext cx="6324600" cy="6858000"/>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malcondom.gif (15661 bytes)"/>
          <p:cNvPicPr>
            <a:picLocks noChangeAspect="1" noChangeArrowheads="1"/>
          </p:cNvPicPr>
          <p:nvPr/>
        </p:nvPicPr>
        <p:blipFill>
          <a:blip r:embed="rId3" cstate="print"/>
          <a:srcRect t="69120"/>
          <a:stretch>
            <a:fillRect/>
          </a:stretch>
        </p:blipFill>
        <p:spPr bwMode="auto">
          <a:xfrm>
            <a:off x="609599" y="533400"/>
            <a:ext cx="7737427" cy="5943600"/>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8" name="Picture 4" descr="http://www.swish.org.uk/files/u1/condominfo.gif"/>
          <p:cNvPicPr>
            <a:picLocks noChangeAspect="1" noChangeArrowheads="1"/>
          </p:cNvPicPr>
          <p:nvPr/>
        </p:nvPicPr>
        <p:blipFill>
          <a:blip r:embed="rId3" cstate="print"/>
          <a:srcRect r="9201" b="40320"/>
          <a:stretch>
            <a:fillRect/>
          </a:stretch>
        </p:blipFill>
        <p:spPr bwMode="auto">
          <a:xfrm>
            <a:off x="228600" y="1295400"/>
            <a:ext cx="4164358" cy="4372463"/>
          </a:xfrm>
          <a:prstGeom prst="rect">
            <a:avLst/>
          </a:prstGeom>
          <a:noFill/>
        </p:spPr>
      </p:pic>
      <p:pic>
        <p:nvPicPr>
          <p:cNvPr id="3" name="Picture 4" descr="http://www.swish.org.uk/files/u1/condominfo.gif"/>
          <p:cNvPicPr>
            <a:picLocks noChangeAspect="1" noChangeArrowheads="1"/>
          </p:cNvPicPr>
          <p:nvPr/>
        </p:nvPicPr>
        <p:blipFill>
          <a:blip r:embed="rId3" cstate="print"/>
          <a:srcRect t="59520" r="9201"/>
          <a:stretch>
            <a:fillRect/>
          </a:stretch>
        </p:blipFill>
        <p:spPr bwMode="auto">
          <a:xfrm>
            <a:off x="4430454" y="1676400"/>
            <a:ext cx="4600802" cy="3276600"/>
          </a:xfrm>
          <a:prstGeom prst="rect">
            <a:avLst/>
          </a:prstGeom>
          <a:noFill/>
        </p:spPr>
      </p:pic>
      <p:sp>
        <p:nvSpPr>
          <p:cNvPr id="4" name="Title 3"/>
          <p:cNvSpPr>
            <a:spLocks noGrp="1"/>
          </p:cNvSpPr>
          <p:nvPr>
            <p:ph type="title"/>
          </p:nvPr>
        </p:nvSpPr>
        <p:spPr>
          <a:xfrm>
            <a:off x="457200" y="274638"/>
            <a:ext cx="8229600" cy="563562"/>
          </a:xfrm>
        </p:spPr>
        <p:txBody>
          <a:bodyPr>
            <a:normAutofit fontScale="90000"/>
          </a:bodyPr>
          <a:lstStyle/>
          <a:p>
            <a:r>
              <a:rPr lang="en-US" b="1" dirty="0" smtClean="0"/>
              <a:t>How to use the condom</a:t>
            </a:r>
            <a:endParaRPr lang="en-US" b="1"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majesticgroup.com.au/catalog/images/apple%20flavoured%20condom.jpg"/>
          <p:cNvPicPr>
            <a:picLocks noChangeAspect="1" noChangeArrowheads="1"/>
          </p:cNvPicPr>
          <p:nvPr/>
        </p:nvPicPr>
        <p:blipFill>
          <a:blip r:embed="rId3" cstate="print"/>
          <a:srcRect/>
          <a:stretch>
            <a:fillRect/>
          </a:stretch>
        </p:blipFill>
        <p:spPr bwMode="auto">
          <a:xfrm>
            <a:off x="4572000" y="3778370"/>
            <a:ext cx="4343400" cy="2622430"/>
          </a:xfrm>
          <a:prstGeom prst="rect">
            <a:avLst/>
          </a:prstGeom>
          <a:noFill/>
        </p:spPr>
      </p:pic>
      <p:pic>
        <p:nvPicPr>
          <p:cNvPr id="1028" name="Picture 4" descr="http://www.majesticgroup.com.au/catalog/images/strawberry%20flavoured%20condom.jpg"/>
          <p:cNvPicPr>
            <a:picLocks noChangeAspect="1" noChangeArrowheads="1"/>
          </p:cNvPicPr>
          <p:nvPr/>
        </p:nvPicPr>
        <p:blipFill>
          <a:blip r:embed="rId4" cstate="print"/>
          <a:srcRect l="3563" r="3563"/>
          <a:stretch>
            <a:fillRect/>
          </a:stretch>
        </p:blipFill>
        <p:spPr bwMode="auto">
          <a:xfrm>
            <a:off x="396300" y="3787198"/>
            <a:ext cx="4023300" cy="2613602"/>
          </a:xfrm>
          <a:prstGeom prst="rect">
            <a:avLst/>
          </a:prstGeom>
          <a:noFill/>
        </p:spPr>
      </p:pic>
      <p:pic>
        <p:nvPicPr>
          <p:cNvPr id="1032" name="Picture 8" descr="http://www.majesticgroup.com.au/catalog/images/orange%20flavoured%20condom.jpg"/>
          <p:cNvPicPr>
            <a:picLocks noChangeAspect="1" noChangeArrowheads="1"/>
          </p:cNvPicPr>
          <p:nvPr/>
        </p:nvPicPr>
        <p:blipFill>
          <a:blip r:embed="rId5" cstate="print"/>
          <a:srcRect l="3623" r="3623"/>
          <a:stretch>
            <a:fillRect/>
          </a:stretch>
        </p:blipFill>
        <p:spPr bwMode="auto">
          <a:xfrm>
            <a:off x="352296" y="457200"/>
            <a:ext cx="5117361" cy="2971800"/>
          </a:xfrm>
          <a:prstGeom prst="rect">
            <a:avLst/>
          </a:prstGeom>
          <a:noFill/>
        </p:spPr>
      </p:pic>
      <p:pic>
        <p:nvPicPr>
          <p:cNvPr id="6" name="Picture 2" descr="http://www.rubbersbymail.com/images/condoms/Trustex_Chocolate_LRG.jpg"/>
          <p:cNvPicPr>
            <a:picLocks noChangeAspect="1" noChangeArrowheads="1"/>
          </p:cNvPicPr>
          <p:nvPr/>
        </p:nvPicPr>
        <p:blipFill>
          <a:blip r:embed="rId6" cstate="print"/>
          <a:srcRect l="15600" t="6750" r="15000" b="7500"/>
          <a:stretch>
            <a:fillRect/>
          </a:stretch>
        </p:blipFill>
        <p:spPr bwMode="auto">
          <a:xfrm>
            <a:off x="5715000" y="457201"/>
            <a:ext cx="3203238" cy="3163940"/>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6" descr="http://www.bitterwallet.com/wp-content/uploads/2009/04/picture-2.jpg"/>
          <p:cNvPicPr>
            <a:picLocks noChangeAspect="1" noChangeArrowheads="1"/>
          </p:cNvPicPr>
          <p:nvPr/>
        </p:nvPicPr>
        <p:blipFill>
          <a:blip r:embed="rId3" cstate="print"/>
          <a:srcRect/>
          <a:stretch>
            <a:fillRect/>
          </a:stretch>
        </p:blipFill>
        <p:spPr bwMode="auto">
          <a:xfrm>
            <a:off x="1271197" y="228600"/>
            <a:ext cx="6501203" cy="6400800"/>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3.bp.blogspot.com/_kjIQXVNfEx8/Ssq8pWbdyrI/AAAAAAAAHcc/YCatzLttKVs/s400/condom006.jpg"/>
          <p:cNvPicPr>
            <a:picLocks noChangeAspect="1" noChangeArrowheads="1"/>
          </p:cNvPicPr>
          <p:nvPr/>
        </p:nvPicPr>
        <p:blipFill>
          <a:blip r:embed="rId3" cstate="print"/>
          <a:srcRect/>
          <a:stretch>
            <a:fillRect/>
          </a:stretch>
        </p:blipFill>
        <p:spPr bwMode="auto">
          <a:xfrm>
            <a:off x="4114800" y="3581400"/>
            <a:ext cx="4146939" cy="3048000"/>
          </a:xfrm>
          <a:prstGeom prst="rect">
            <a:avLst/>
          </a:prstGeom>
          <a:noFill/>
        </p:spPr>
      </p:pic>
      <p:pic>
        <p:nvPicPr>
          <p:cNvPr id="3" name="Picture 4" descr="http://1.bp.blogspot.com/_kjIQXVNfEx8/Ssq9r_NtU2I/AAAAAAAAHdM/lsQgLONnX8E/s400/condom007.jpg"/>
          <p:cNvPicPr>
            <a:picLocks noChangeAspect="1" noChangeArrowheads="1"/>
          </p:cNvPicPr>
          <p:nvPr/>
        </p:nvPicPr>
        <p:blipFill>
          <a:blip r:embed="rId4" cstate="print"/>
          <a:srcRect/>
          <a:stretch>
            <a:fillRect/>
          </a:stretch>
        </p:blipFill>
        <p:spPr bwMode="auto">
          <a:xfrm>
            <a:off x="3962400" y="228600"/>
            <a:ext cx="4476082" cy="3200400"/>
          </a:xfrm>
          <a:prstGeom prst="rect">
            <a:avLst/>
          </a:prstGeom>
          <a:noFill/>
        </p:spPr>
      </p:pic>
      <p:pic>
        <p:nvPicPr>
          <p:cNvPr id="4" name="Picture 5" descr="081203condom_fashion2"/>
          <p:cNvPicPr>
            <a:picLocks noChangeAspect="1" noChangeArrowheads="1"/>
          </p:cNvPicPr>
          <p:nvPr/>
        </p:nvPicPr>
        <p:blipFill>
          <a:blip r:embed="rId5" cstate="print"/>
          <a:srcRect/>
          <a:stretch>
            <a:fillRect/>
          </a:stretch>
        </p:blipFill>
        <p:spPr bwMode="auto">
          <a:xfrm>
            <a:off x="838200" y="228600"/>
            <a:ext cx="2743200" cy="6495432"/>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5" name="Picture 5" descr="375condoms2"/>
          <p:cNvPicPr>
            <a:picLocks noChangeAspect="1" noChangeArrowheads="1"/>
          </p:cNvPicPr>
          <p:nvPr/>
        </p:nvPicPr>
        <p:blipFill>
          <a:blip r:embed="rId3" cstate="print"/>
          <a:srcRect/>
          <a:stretch>
            <a:fillRect/>
          </a:stretch>
        </p:blipFill>
        <p:spPr bwMode="auto">
          <a:xfrm>
            <a:off x="228600" y="152400"/>
            <a:ext cx="4424363" cy="6324600"/>
          </a:xfrm>
          <a:prstGeom prst="rect">
            <a:avLst/>
          </a:prstGeom>
          <a:noFill/>
        </p:spPr>
      </p:pic>
      <p:pic>
        <p:nvPicPr>
          <p:cNvPr id="15367" name="Picture 7" descr="condom fashion 4">
            <a:hlinkClick r:id="rId4" tooltip="condom fashion 4"/>
          </p:cNvPr>
          <p:cNvPicPr>
            <a:picLocks noChangeAspect="1" noChangeArrowheads="1"/>
          </p:cNvPicPr>
          <p:nvPr/>
        </p:nvPicPr>
        <p:blipFill>
          <a:blip r:embed="rId5" cstate="print"/>
          <a:srcRect/>
          <a:stretch>
            <a:fillRect/>
          </a:stretch>
        </p:blipFill>
        <p:spPr bwMode="auto">
          <a:xfrm>
            <a:off x="4783138" y="152400"/>
            <a:ext cx="4160837" cy="6248400"/>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buelahman.files.wordpress.com/2008/11/190992.jpg"/>
          <p:cNvPicPr>
            <a:picLocks noChangeAspect="1" noChangeArrowheads="1"/>
          </p:cNvPicPr>
          <p:nvPr/>
        </p:nvPicPr>
        <p:blipFill>
          <a:blip r:embed="rId3" cstate="print"/>
          <a:srcRect/>
          <a:stretch>
            <a:fillRect/>
          </a:stretch>
        </p:blipFill>
        <p:spPr bwMode="auto">
          <a:xfrm>
            <a:off x="533400" y="304800"/>
            <a:ext cx="4777283" cy="6172200"/>
          </a:xfrm>
          <a:prstGeom prst="rect">
            <a:avLst/>
          </a:prstGeom>
          <a:noFill/>
        </p:spPr>
      </p:pic>
      <p:sp>
        <p:nvSpPr>
          <p:cNvPr id="3" name="TextBox 2"/>
          <p:cNvSpPr txBox="1"/>
          <p:nvPr/>
        </p:nvSpPr>
        <p:spPr>
          <a:xfrm>
            <a:off x="5867400" y="609600"/>
            <a:ext cx="2743200" cy="1323439"/>
          </a:xfrm>
          <a:prstGeom prst="rect">
            <a:avLst/>
          </a:prstGeom>
          <a:noFill/>
        </p:spPr>
        <p:txBody>
          <a:bodyPr wrap="square" rtlCol="0">
            <a:spAutoFit/>
          </a:bodyPr>
          <a:lstStyle/>
          <a:p>
            <a:pPr algn="ctr"/>
            <a:r>
              <a:rPr lang="en-US" sz="8000" b="1" dirty="0" smtClean="0"/>
              <a:t>Size </a:t>
            </a:r>
            <a:endParaRPr lang="en-US" sz="8000" b="1"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descr="http://www.instablogsimages.com/images/2007/11/23/condomsprayr_468x340_3868.jpg"/>
          <p:cNvPicPr>
            <a:picLocks noChangeAspect="1" noChangeArrowheads="1"/>
          </p:cNvPicPr>
          <p:nvPr/>
        </p:nvPicPr>
        <p:blipFill>
          <a:blip r:embed="rId3" cstate="print"/>
          <a:srcRect/>
          <a:stretch>
            <a:fillRect/>
          </a:stretch>
        </p:blipFill>
        <p:spPr bwMode="auto">
          <a:xfrm>
            <a:off x="304799" y="354399"/>
            <a:ext cx="8544713" cy="6198801"/>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http://www.mysize-condoms.com/images/mysizewand_418.jpg"/>
          <p:cNvPicPr>
            <a:picLocks noChangeAspect="1" noChangeArrowheads="1"/>
          </p:cNvPicPr>
          <p:nvPr/>
        </p:nvPicPr>
        <p:blipFill>
          <a:blip r:embed="rId3" cstate="print"/>
          <a:srcRect/>
          <a:stretch>
            <a:fillRect/>
          </a:stretch>
        </p:blipFill>
        <p:spPr bwMode="auto">
          <a:xfrm>
            <a:off x="166310" y="990600"/>
            <a:ext cx="8726714" cy="4572000"/>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http://www.comodo.it/en/images/condom_sizes.jpg"/>
          <p:cNvPicPr>
            <a:picLocks noChangeAspect="1" noChangeArrowheads="1"/>
          </p:cNvPicPr>
          <p:nvPr/>
        </p:nvPicPr>
        <p:blipFill>
          <a:blip r:embed="rId3" cstate="print"/>
          <a:srcRect/>
          <a:stretch>
            <a:fillRect/>
          </a:stretch>
        </p:blipFill>
        <p:spPr bwMode="auto">
          <a:xfrm>
            <a:off x="115492" y="304799"/>
            <a:ext cx="9028508" cy="6082363"/>
          </a:xfrm>
          <a:prstGeom prst="rect">
            <a:avLst/>
          </a:prstGeo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Picture 2" descr="http://gigazine.jp/img/2009/02/13/sagami_original_premium/sagami_original_premium.jpg"/>
          <p:cNvPicPr>
            <a:picLocks noChangeAspect="1" noChangeArrowheads="1"/>
          </p:cNvPicPr>
          <p:nvPr/>
        </p:nvPicPr>
        <p:blipFill>
          <a:blip r:embed="rId3" cstate="print"/>
          <a:srcRect l="26400" r="26400"/>
          <a:stretch>
            <a:fillRect/>
          </a:stretch>
        </p:blipFill>
        <p:spPr bwMode="auto">
          <a:xfrm>
            <a:off x="381000" y="900839"/>
            <a:ext cx="1950720" cy="3099661"/>
          </a:xfrm>
          <a:prstGeom prst="rect">
            <a:avLst/>
          </a:prstGeom>
          <a:noFill/>
        </p:spPr>
      </p:pic>
      <p:sp>
        <p:nvSpPr>
          <p:cNvPr id="3" name="Rectangle 2"/>
          <p:cNvSpPr/>
          <p:nvPr/>
        </p:nvSpPr>
        <p:spPr>
          <a:xfrm>
            <a:off x="457200" y="304800"/>
            <a:ext cx="8305800" cy="461665"/>
          </a:xfrm>
          <a:prstGeom prst="rect">
            <a:avLst/>
          </a:prstGeom>
        </p:spPr>
        <p:txBody>
          <a:bodyPr wrap="square">
            <a:spAutoFit/>
          </a:bodyPr>
          <a:lstStyle/>
          <a:p>
            <a:pPr algn="ctr"/>
            <a:r>
              <a:rPr lang="en-US" sz="2400" b="1" dirty="0" smtClean="0"/>
              <a:t>World’s most expensive condoms released on Valentine’s Day</a:t>
            </a:r>
            <a:endParaRPr lang="en-US" sz="2400" dirty="0"/>
          </a:p>
        </p:txBody>
      </p:sp>
      <p:sp>
        <p:nvSpPr>
          <p:cNvPr id="4" name="Rectangle 3"/>
          <p:cNvSpPr/>
          <p:nvPr/>
        </p:nvSpPr>
        <p:spPr>
          <a:xfrm>
            <a:off x="533400" y="4648200"/>
            <a:ext cx="8001000" cy="1200329"/>
          </a:xfrm>
          <a:prstGeom prst="rect">
            <a:avLst/>
          </a:prstGeom>
        </p:spPr>
        <p:txBody>
          <a:bodyPr wrap="square">
            <a:spAutoFit/>
          </a:bodyPr>
          <a:lstStyle/>
          <a:p>
            <a:r>
              <a:rPr lang="en-US" dirty="0" smtClean="0"/>
              <a:t>This time </a:t>
            </a:r>
            <a:r>
              <a:rPr lang="en-US" b="1" dirty="0" smtClean="0">
                <a:hlinkClick r:id="rId4"/>
              </a:rPr>
              <a:t>Sagami Rubber Industries</a:t>
            </a:r>
            <a:r>
              <a:rPr lang="en-US" dirty="0" smtClean="0"/>
              <a:t>, the first condom manufacturer in Japan and Okamoto's archrival, is introducing a luxury brand of condom "Sagami Original 0.02 Premium". According to Sagami it would be the thinnest and most expensive condom in the world, to be released on no other than the Valentine's Day.</a:t>
            </a:r>
            <a:endParaRPr lang="en-US" dirty="0"/>
          </a:p>
        </p:txBody>
      </p:sp>
      <p:sp>
        <p:nvSpPr>
          <p:cNvPr id="97283" name="Rectangle 3"/>
          <p:cNvSpPr>
            <a:spLocks noChangeArrowheads="1"/>
          </p:cNvSpPr>
          <p:nvPr/>
        </p:nvSpPr>
        <p:spPr bwMode="auto">
          <a:xfrm>
            <a:off x="5181600" y="304800"/>
            <a:ext cx="3581400" cy="276999"/>
          </a:xfrm>
          <a:prstGeom prst="rect">
            <a:avLst/>
          </a:prstGeom>
          <a:noFill/>
          <a:ln w="9525">
            <a:noFill/>
            <a:miter lim="800000"/>
            <a:headEnd/>
            <a:tailEnd/>
          </a:ln>
          <a:effectLst/>
        </p:spPr>
        <p:txBody>
          <a:bodyPr vert="horz" wrap="square" lIns="0" tIns="0" rIns="0" bIns="0" numCol="1" anchor="ctr" anchorCtr="0" compatLnSpc="1">
            <a:prstTxWarp prst="textNoShape">
              <a:avLst/>
            </a:prstTxWarp>
            <a:spAutoFit/>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pitchFamily="34" charset="0"/>
                <a:cs typeface="Arial" pitchFamily="34" charset="0"/>
              </a:rPr>
              <a:t>  </a:t>
            </a:r>
            <a:r>
              <a:rPr kumimoji="0" lang="en-US" sz="1800" b="0" i="0" u="none" strike="noStrike" cap="none" normalizeH="0" baseline="0" dirty="0" smtClean="0">
                <a:ln>
                  <a:noFill/>
                </a:ln>
                <a:solidFill>
                  <a:schemeClr val="tx1"/>
                </a:solidFill>
                <a:effectLst/>
                <a:latin typeface="Arial" pitchFamily="34" charset="0"/>
                <a:cs typeface="Arial" pitchFamily="34" charset="0"/>
              </a:rPr>
              <a:t>                                                       </a:t>
            </a:r>
          </a:p>
        </p:txBody>
      </p:sp>
      <p:pic>
        <p:nvPicPr>
          <p:cNvPr id="97284" name="Picture 4" descr="http://gigazine.jp/img/2009/02/13/sagami_original_premium/sagami_original_premium02.jpg"/>
          <p:cNvPicPr>
            <a:picLocks noChangeAspect="1" noChangeArrowheads="1"/>
          </p:cNvPicPr>
          <p:nvPr/>
        </p:nvPicPr>
        <p:blipFill>
          <a:blip r:embed="rId5" cstate="print"/>
          <a:srcRect/>
          <a:stretch>
            <a:fillRect/>
          </a:stretch>
        </p:blipFill>
        <p:spPr bwMode="auto">
          <a:xfrm>
            <a:off x="2819399" y="914400"/>
            <a:ext cx="5296829" cy="1628775"/>
          </a:xfrm>
          <a:prstGeom prst="rect">
            <a:avLst/>
          </a:prstGeom>
          <a:noFill/>
        </p:spPr>
      </p:pic>
      <p:sp>
        <p:nvSpPr>
          <p:cNvPr id="7" name="Rectangle 6"/>
          <p:cNvSpPr/>
          <p:nvPr/>
        </p:nvSpPr>
        <p:spPr>
          <a:xfrm>
            <a:off x="533400" y="5943600"/>
            <a:ext cx="7924800" cy="646331"/>
          </a:xfrm>
          <a:prstGeom prst="rect">
            <a:avLst/>
          </a:prstGeom>
        </p:spPr>
        <p:txBody>
          <a:bodyPr wrap="square">
            <a:spAutoFit/>
          </a:bodyPr>
          <a:lstStyle/>
          <a:p>
            <a:r>
              <a:rPr lang="en-US" dirty="0" smtClean="0"/>
              <a:t>Released on Feb. 14th at the price of 2100 yen (approx. 23 USD, including tax) for a 4pcs box</a:t>
            </a:r>
            <a:endParaRPr lang="en-US" dirty="0"/>
          </a:p>
        </p:txBody>
      </p:sp>
      <p:sp>
        <p:nvSpPr>
          <p:cNvPr id="8" name="Rectangle 7"/>
          <p:cNvSpPr/>
          <p:nvPr/>
        </p:nvSpPr>
        <p:spPr>
          <a:xfrm>
            <a:off x="2590800" y="2743200"/>
            <a:ext cx="5638800" cy="1754326"/>
          </a:xfrm>
          <a:prstGeom prst="rect">
            <a:avLst/>
          </a:prstGeom>
        </p:spPr>
        <p:txBody>
          <a:bodyPr wrap="square">
            <a:spAutoFit/>
          </a:bodyPr>
          <a:lstStyle/>
          <a:p>
            <a:r>
              <a:rPr lang="en-US" dirty="0" smtClean="0"/>
              <a:t>brand polyurethane condoms, which achieved toughness (three times higher bursting pressure and two times higher tensile strength than normal latex condoms) and thinness (world's thinnest 0.02mm) at the same time. "Premium" gained even more softness and flexibility than its predecessors.</a:t>
            </a:r>
            <a:endParaRPr lang="en-US"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568575"/>
            <a:ext cx="7772400" cy="1470025"/>
          </a:xfrm>
        </p:spPr>
        <p:txBody>
          <a:bodyPr>
            <a:normAutofit/>
          </a:bodyPr>
          <a:lstStyle/>
          <a:p>
            <a:r>
              <a:rPr lang="en-US" sz="6000" b="1" dirty="0" smtClean="0"/>
              <a:t>Female Condom</a:t>
            </a:r>
            <a:endParaRPr lang="en-US" sz="6000" b="1"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http://media.canada.com/b2fd399c-8611-4580-92ea-44f66ab1b1a2/%20Sun1017-condom4.jpg"/>
          <p:cNvPicPr>
            <a:picLocks noChangeAspect="1" noChangeArrowheads="1"/>
          </p:cNvPicPr>
          <p:nvPr/>
        </p:nvPicPr>
        <p:blipFill>
          <a:blip r:embed="rId3" cstate="print"/>
          <a:srcRect t="19200" b="19200"/>
          <a:stretch>
            <a:fillRect/>
          </a:stretch>
        </p:blipFill>
        <p:spPr bwMode="auto">
          <a:xfrm>
            <a:off x="0" y="609600"/>
            <a:ext cx="9153896" cy="5638800"/>
          </a:xfrm>
          <a:prstGeom prst="rect">
            <a:avLst/>
          </a:prstGeom>
          <a:noFill/>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http://enjoysafesex.files.wordpress.com/2008/04/index0.jpg"/>
          <p:cNvPicPr>
            <a:picLocks noChangeAspect="1" noChangeArrowheads="1"/>
          </p:cNvPicPr>
          <p:nvPr/>
        </p:nvPicPr>
        <p:blipFill>
          <a:blip r:embed="rId3" cstate="print"/>
          <a:srcRect/>
          <a:stretch>
            <a:fillRect/>
          </a:stretch>
        </p:blipFill>
        <p:spPr bwMode="auto">
          <a:xfrm>
            <a:off x="0" y="0"/>
            <a:ext cx="9128125" cy="6858000"/>
          </a:xfrm>
          <a:prstGeom prst="rect">
            <a:avLst/>
          </a:prstGeo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3" name="Picture 3" descr="The female condom"/>
          <p:cNvPicPr>
            <a:picLocks noChangeAspect="1" noChangeArrowheads="1"/>
          </p:cNvPicPr>
          <p:nvPr/>
        </p:nvPicPr>
        <p:blipFill>
          <a:blip r:embed="rId3" cstate="print"/>
          <a:srcRect/>
          <a:stretch>
            <a:fillRect/>
          </a:stretch>
        </p:blipFill>
        <p:spPr bwMode="auto">
          <a:xfrm>
            <a:off x="0" y="0"/>
            <a:ext cx="9144000" cy="6797040"/>
          </a:xfrm>
          <a:prstGeom prst="rect">
            <a:avLst/>
          </a:prstGeom>
          <a:noFill/>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http://www.upnorthhealth.com/assets/images/Female%20Condom_Stil.jpg"/>
          <p:cNvPicPr>
            <a:picLocks noChangeAspect="1" noChangeArrowheads="1"/>
          </p:cNvPicPr>
          <p:nvPr/>
        </p:nvPicPr>
        <p:blipFill>
          <a:blip r:embed="rId3" cstate="print"/>
          <a:srcRect l="15105" t="10286" r="15105" b="6171"/>
          <a:stretch>
            <a:fillRect/>
          </a:stretch>
        </p:blipFill>
        <p:spPr bwMode="auto">
          <a:xfrm>
            <a:off x="0" y="0"/>
            <a:ext cx="4681282" cy="6858000"/>
          </a:xfrm>
          <a:prstGeom prst="rect">
            <a:avLst/>
          </a:prstGeom>
          <a:noFill/>
        </p:spPr>
      </p:pic>
      <p:pic>
        <p:nvPicPr>
          <p:cNvPr id="3" name="Picture 4" descr="woman_fig2.gif (11141 bytes)"/>
          <p:cNvPicPr>
            <a:picLocks noChangeAspect="1" noChangeArrowheads="1"/>
          </p:cNvPicPr>
          <p:nvPr/>
        </p:nvPicPr>
        <p:blipFill>
          <a:blip r:embed="rId4" cstate="print"/>
          <a:srcRect/>
          <a:stretch>
            <a:fillRect/>
          </a:stretch>
        </p:blipFill>
        <p:spPr bwMode="auto">
          <a:xfrm>
            <a:off x="5105400" y="0"/>
            <a:ext cx="3866744" cy="6858000"/>
          </a:xfrm>
          <a:prstGeom prst="rect">
            <a:avLst/>
          </a:prstGeom>
          <a:noFill/>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http://farm3.static.flickr.com/2021/2082988033_3590265a0f.jpg"/>
          <p:cNvPicPr>
            <a:picLocks noChangeAspect="1" noChangeArrowheads="1"/>
          </p:cNvPicPr>
          <p:nvPr/>
        </p:nvPicPr>
        <p:blipFill>
          <a:blip r:embed="rId3" cstate="print"/>
          <a:srcRect/>
          <a:stretch>
            <a:fillRect/>
          </a:stretch>
        </p:blipFill>
        <p:spPr bwMode="auto">
          <a:xfrm>
            <a:off x="394855" y="325580"/>
            <a:ext cx="8331200" cy="6248400"/>
          </a:xfrm>
          <a:prstGeom prst="rect">
            <a:avLst/>
          </a:prstGeom>
          <a:noFill/>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676401"/>
            <a:ext cx="7772400" cy="4114800"/>
          </a:xfrm>
        </p:spPr>
        <p:txBody>
          <a:bodyPr>
            <a:normAutofit fontScale="90000"/>
          </a:bodyPr>
          <a:lstStyle/>
          <a:p>
            <a:r>
              <a:rPr lang="en-US" sz="6000" b="1" dirty="0" smtClean="0"/>
              <a:t>Hotlines</a:t>
            </a:r>
            <a:r>
              <a:rPr lang="en-US" dirty="0" smtClean="0"/>
              <a:t/>
            </a:r>
            <a:br>
              <a:rPr lang="en-US" dirty="0" smtClean="0"/>
            </a:br>
            <a:r>
              <a:rPr lang="en-US" dirty="0" smtClean="0"/>
              <a:t/>
            </a:r>
            <a:br>
              <a:rPr lang="en-US" dirty="0" smtClean="0"/>
            </a:br>
            <a:r>
              <a:rPr lang="en-US" sz="8000" b="1" dirty="0" smtClean="0">
                <a:solidFill>
                  <a:srgbClr val="FF33CC"/>
                </a:solidFill>
              </a:rPr>
              <a:t>011-2-695-420 (F)</a:t>
            </a:r>
            <a:r>
              <a:rPr lang="en-US" sz="8000" b="1" dirty="0" smtClean="0"/>
              <a:t/>
            </a:r>
            <a:br>
              <a:rPr lang="en-US" sz="8000" b="1" dirty="0" smtClean="0"/>
            </a:br>
            <a:r>
              <a:rPr lang="en-US" sz="8000" b="1" dirty="0" smtClean="0">
                <a:solidFill>
                  <a:srgbClr val="0070C0"/>
                </a:solidFill>
              </a:rPr>
              <a:t>011-2-695-430 (M)</a:t>
            </a:r>
            <a:endParaRPr lang="en-US" sz="8000" b="1" dirty="0">
              <a:solidFill>
                <a:srgbClr val="0070C0"/>
              </a:solidFill>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3" name="Picture 7" descr="obama-condom"/>
          <p:cNvPicPr>
            <a:picLocks noChangeAspect="1" noChangeArrowheads="1"/>
          </p:cNvPicPr>
          <p:nvPr/>
        </p:nvPicPr>
        <p:blipFill>
          <a:blip r:embed="rId3" cstate="print"/>
          <a:srcRect/>
          <a:stretch>
            <a:fillRect/>
          </a:stretch>
        </p:blipFill>
        <p:spPr bwMode="auto">
          <a:xfrm>
            <a:off x="0" y="-15341"/>
            <a:ext cx="5334000" cy="6873341"/>
          </a:xfrm>
          <a:prstGeom prst="rect">
            <a:avLst/>
          </a:prstGeom>
          <a:noFill/>
        </p:spPr>
      </p:pic>
      <p:sp>
        <p:nvSpPr>
          <p:cNvPr id="3" name="TextBox 2"/>
          <p:cNvSpPr txBox="1"/>
          <p:nvPr/>
        </p:nvSpPr>
        <p:spPr>
          <a:xfrm>
            <a:off x="5943600" y="323433"/>
            <a:ext cx="2819400" cy="2800767"/>
          </a:xfrm>
          <a:prstGeom prst="rect">
            <a:avLst/>
          </a:prstGeom>
          <a:noFill/>
        </p:spPr>
        <p:txBody>
          <a:bodyPr wrap="square" rtlCol="0">
            <a:spAutoFit/>
          </a:bodyPr>
          <a:lstStyle/>
          <a:p>
            <a:r>
              <a:rPr lang="en-US" sz="4400" b="1" dirty="0" smtClean="0"/>
              <a:t>Protect yourself</a:t>
            </a:r>
          </a:p>
          <a:p>
            <a:r>
              <a:rPr lang="en-US" sz="4400" b="1" dirty="0" smtClean="0"/>
              <a:t>Use a condom</a:t>
            </a:r>
            <a:endParaRPr lang="en-US" sz="4400" b="1"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66800" y="2743200"/>
            <a:ext cx="6934200" cy="857250"/>
          </a:xfrm>
          <a:solidFill>
            <a:schemeClr val="accent6">
              <a:lumMod val="75000"/>
            </a:schemeClr>
          </a:solidFill>
        </p:spPr>
        <p:txBody>
          <a:bodyPr/>
          <a:lstStyle/>
          <a:p>
            <a:r>
              <a:rPr lang="en-US" b="1" dirty="0" smtClean="0"/>
              <a:t>Quality Control </a:t>
            </a:r>
            <a:endParaRPr lang="en-US"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38" name="Picture 2" descr="http://www.fhi.org/NR/rdonlyres/e5vfkkqwek43et762jphg5dzqi6kvrors4mstp46m6gs25lwxcupbtxqzteywffut3wnpdkvlinceqrqxunj3vg26jc/cont52.gif"/>
          <p:cNvPicPr>
            <a:picLocks noChangeAspect="1" noChangeArrowheads="1"/>
          </p:cNvPicPr>
          <p:nvPr/>
        </p:nvPicPr>
        <p:blipFill>
          <a:blip r:embed="rId3" cstate="print"/>
          <a:srcRect/>
          <a:stretch>
            <a:fillRect/>
          </a:stretch>
        </p:blipFill>
        <p:spPr bwMode="auto">
          <a:xfrm>
            <a:off x="1981200" y="0"/>
            <a:ext cx="5562600" cy="6732512"/>
          </a:xfrm>
          <a:prstGeom prst="rect">
            <a:avLst/>
          </a:prstGeom>
          <a:noFill/>
          <a:ln>
            <a:solidFill>
              <a:schemeClr val="accent2"/>
            </a:solidFill>
          </a:ln>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5234" name="Picture 2" descr="http://www.fhi.org/NR/rdonlyres/ekbssxr2h5omxtu2rqqc535o4gj4orrk5qd3ov7ux2axi7fokfxdiyab3rhc4r3rxkoyam62clz4ic7tuyug6wxnvof/cont41.gif"/>
          <p:cNvPicPr>
            <a:picLocks noChangeAspect="1" noChangeArrowheads="1"/>
          </p:cNvPicPr>
          <p:nvPr/>
        </p:nvPicPr>
        <p:blipFill>
          <a:blip r:embed="rId3" cstate="print"/>
          <a:srcRect/>
          <a:stretch>
            <a:fillRect/>
          </a:stretch>
        </p:blipFill>
        <p:spPr bwMode="auto">
          <a:xfrm>
            <a:off x="1752600" y="838200"/>
            <a:ext cx="5753101" cy="4876801"/>
          </a:xfrm>
          <a:prstGeom prst="rect">
            <a:avLst/>
          </a:prstGeom>
          <a:noFill/>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2" name="Picture 2" descr="Image"/>
          <p:cNvPicPr>
            <a:picLocks noChangeAspect="1" noChangeArrowheads="1"/>
          </p:cNvPicPr>
          <p:nvPr/>
        </p:nvPicPr>
        <p:blipFill>
          <a:blip r:embed="rId3" cstate="print"/>
          <a:srcRect/>
          <a:stretch>
            <a:fillRect/>
          </a:stretch>
        </p:blipFill>
        <p:spPr bwMode="auto">
          <a:xfrm>
            <a:off x="381000" y="858980"/>
            <a:ext cx="2133600" cy="2804160"/>
          </a:xfrm>
          <a:prstGeom prst="rect">
            <a:avLst/>
          </a:prstGeom>
          <a:noFill/>
        </p:spPr>
      </p:pic>
      <p:sp>
        <p:nvSpPr>
          <p:cNvPr id="3" name="Rectangle 2"/>
          <p:cNvSpPr/>
          <p:nvPr/>
        </p:nvSpPr>
        <p:spPr>
          <a:xfrm>
            <a:off x="381000" y="3657601"/>
            <a:ext cx="2209800" cy="2862322"/>
          </a:xfrm>
          <a:prstGeom prst="rect">
            <a:avLst/>
          </a:prstGeom>
        </p:spPr>
        <p:txBody>
          <a:bodyPr wrap="square">
            <a:spAutoFit/>
          </a:bodyPr>
          <a:lstStyle/>
          <a:p>
            <a:r>
              <a:rPr lang="en-US" dirty="0" smtClean="0"/>
              <a:t>To measure length, the condom is stretched slightly (5 percent to 10 percent) to smooth out wrinkles caused by having been rolled up and then hung over a graduated mandrel. </a:t>
            </a:r>
            <a:endParaRPr lang="en-US" dirty="0"/>
          </a:p>
        </p:txBody>
      </p:sp>
      <p:sp>
        <p:nvSpPr>
          <p:cNvPr id="4" name="Rectangle 3"/>
          <p:cNvSpPr/>
          <p:nvPr/>
        </p:nvSpPr>
        <p:spPr>
          <a:xfrm>
            <a:off x="1143000" y="228600"/>
            <a:ext cx="832216" cy="369332"/>
          </a:xfrm>
          <a:prstGeom prst="rect">
            <a:avLst/>
          </a:prstGeom>
        </p:spPr>
        <p:txBody>
          <a:bodyPr wrap="none">
            <a:spAutoFit/>
          </a:bodyPr>
          <a:lstStyle/>
          <a:p>
            <a:r>
              <a:rPr lang="en-US" b="1" dirty="0" smtClean="0"/>
              <a:t>Length</a:t>
            </a:r>
            <a:endParaRPr lang="en-US" dirty="0"/>
          </a:p>
        </p:txBody>
      </p:sp>
      <p:pic>
        <p:nvPicPr>
          <p:cNvPr id="76804" name="Picture 4" descr="Image"/>
          <p:cNvPicPr>
            <a:picLocks noChangeAspect="1" noChangeArrowheads="1"/>
          </p:cNvPicPr>
          <p:nvPr/>
        </p:nvPicPr>
        <p:blipFill>
          <a:blip r:embed="rId4" cstate="print"/>
          <a:srcRect/>
          <a:stretch>
            <a:fillRect/>
          </a:stretch>
        </p:blipFill>
        <p:spPr bwMode="auto">
          <a:xfrm>
            <a:off x="2682732" y="838200"/>
            <a:ext cx="3057954" cy="1704975"/>
          </a:xfrm>
          <a:prstGeom prst="rect">
            <a:avLst/>
          </a:prstGeom>
          <a:noFill/>
        </p:spPr>
      </p:pic>
      <p:sp>
        <p:nvSpPr>
          <p:cNvPr id="8" name="Rectangle 7"/>
          <p:cNvSpPr/>
          <p:nvPr/>
        </p:nvSpPr>
        <p:spPr>
          <a:xfrm>
            <a:off x="2743200" y="2819400"/>
            <a:ext cx="2895600" cy="2031325"/>
          </a:xfrm>
          <a:prstGeom prst="rect">
            <a:avLst/>
          </a:prstGeom>
        </p:spPr>
        <p:txBody>
          <a:bodyPr wrap="square">
            <a:spAutoFit/>
          </a:bodyPr>
          <a:lstStyle/>
          <a:p>
            <a:r>
              <a:rPr lang="en-US" dirty="0" smtClean="0"/>
              <a:t>The width is measured at a right angle to the length of the condom, when it is unrolled and laid flat without any creases.</a:t>
            </a:r>
            <a:br>
              <a:rPr lang="en-US" dirty="0" smtClean="0"/>
            </a:br>
            <a:r>
              <a:rPr lang="en-US" dirty="0" smtClean="0"/>
              <a:t/>
            </a:r>
            <a:br>
              <a:rPr lang="en-US" dirty="0" smtClean="0"/>
            </a:br>
            <a:endParaRPr lang="en-US" dirty="0"/>
          </a:p>
        </p:txBody>
      </p:sp>
      <p:sp>
        <p:nvSpPr>
          <p:cNvPr id="9" name="Rectangle 8"/>
          <p:cNvSpPr/>
          <p:nvPr/>
        </p:nvSpPr>
        <p:spPr>
          <a:xfrm>
            <a:off x="3810000" y="304800"/>
            <a:ext cx="777777" cy="369332"/>
          </a:xfrm>
          <a:prstGeom prst="rect">
            <a:avLst/>
          </a:prstGeom>
        </p:spPr>
        <p:txBody>
          <a:bodyPr wrap="none">
            <a:spAutoFit/>
          </a:bodyPr>
          <a:lstStyle/>
          <a:p>
            <a:r>
              <a:rPr lang="en-US" b="1" dirty="0" smtClean="0"/>
              <a:t>Width</a:t>
            </a:r>
            <a:endParaRPr lang="en-US" dirty="0"/>
          </a:p>
        </p:txBody>
      </p:sp>
      <p:pic>
        <p:nvPicPr>
          <p:cNvPr id="76806" name="Picture 6" descr="Image"/>
          <p:cNvPicPr>
            <a:picLocks noChangeAspect="1" noChangeArrowheads="1"/>
          </p:cNvPicPr>
          <p:nvPr/>
        </p:nvPicPr>
        <p:blipFill>
          <a:blip r:embed="rId5" cstate="print"/>
          <a:srcRect/>
          <a:stretch>
            <a:fillRect/>
          </a:stretch>
        </p:blipFill>
        <p:spPr bwMode="auto">
          <a:xfrm>
            <a:off x="5867400" y="853141"/>
            <a:ext cx="3022422" cy="2118659"/>
          </a:xfrm>
          <a:prstGeom prst="rect">
            <a:avLst/>
          </a:prstGeom>
          <a:noFill/>
        </p:spPr>
      </p:pic>
      <p:sp>
        <p:nvSpPr>
          <p:cNvPr id="11" name="Rectangle 10"/>
          <p:cNvSpPr/>
          <p:nvPr/>
        </p:nvSpPr>
        <p:spPr>
          <a:xfrm>
            <a:off x="5943600" y="3200400"/>
            <a:ext cx="2895600" cy="1754326"/>
          </a:xfrm>
          <a:prstGeom prst="rect">
            <a:avLst/>
          </a:prstGeom>
        </p:spPr>
        <p:txBody>
          <a:bodyPr wrap="square">
            <a:spAutoFit/>
          </a:bodyPr>
          <a:lstStyle/>
          <a:p>
            <a:r>
              <a:rPr lang="en-US" dirty="0" smtClean="0"/>
              <a:t>Typically, three thickness measurements are made for each sample condom, and an average is determined. In this test the lubricant is removed first; prior tests.</a:t>
            </a:r>
            <a:endParaRPr lang="en-US" dirty="0"/>
          </a:p>
        </p:txBody>
      </p:sp>
      <p:sp>
        <p:nvSpPr>
          <p:cNvPr id="12" name="Rectangle 11"/>
          <p:cNvSpPr/>
          <p:nvPr/>
        </p:nvSpPr>
        <p:spPr>
          <a:xfrm>
            <a:off x="6858000" y="304800"/>
            <a:ext cx="1106393" cy="369332"/>
          </a:xfrm>
          <a:prstGeom prst="rect">
            <a:avLst/>
          </a:prstGeom>
        </p:spPr>
        <p:txBody>
          <a:bodyPr wrap="none">
            <a:spAutoFit/>
          </a:bodyPr>
          <a:lstStyle/>
          <a:p>
            <a:r>
              <a:rPr lang="en-US" b="1" dirty="0" smtClean="0"/>
              <a:t>Thickness</a:t>
            </a:r>
            <a:endParaRPr lang="en-US"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9" name="Picture 3" descr="Image"/>
          <p:cNvPicPr>
            <a:picLocks noChangeAspect="1" noChangeArrowheads="1"/>
          </p:cNvPicPr>
          <p:nvPr/>
        </p:nvPicPr>
        <p:blipFill>
          <a:blip r:embed="rId3" cstate="print"/>
          <a:srcRect/>
          <a:stretch>
            <a:fillRect/>
          </a:stretch>
        </p:blipFill>
        <p:spPr bwMode="auto">
          <a:xfrm>
            <a:off x="4410300" y="990600"/>
            <a:ext cx="4429520" cy="2438400"/>
          </a:xfrm>
          <a:prstGeom prst="rect">
            <a:avLst/>
          </a:prstGeom>
          <a:noFill/>
        </p:spPr>
      </p:pic>
      <p:pic>
        <p:nvPicPr>
          <p:cNvPr id="80898" name="Picture 2" descr="Image"/>
          <p:cNvPicPr>
            <a:picLocks noChangeAspect="1" noChangeArrowheads="1"/>
          </p:cNvPicPr>
          <p:nvPr/>
        </p:nvPicPr>
        <p:blipFill>
          <a:blip r:embed="rId4" cstate="print"/>
          <a:srcRect/>
          <a:stretch>
            <a:fillRect/>
          </a:stretch>
        </p:blipFill>
        <p:spPr bwMode="auto">
          <a:xfrm>
            <a:off x="174944" y="990600"/>
            <a:ext cx="4155378" cy="2438400"/>
          </a:xfrm>
          <a:prstGeom prst="rect">
            <a:avLst/>
          </a:prstGeom>
          <a:noFill/>
        </p:spPr>
      </p:pic>
      <p:sp>
        <p:nvSpPr>
          <p:cNvPr id="4" name="Rectangle 3"/>
          <p:cNvSpPr/>
          <p:nvPr/>
        </p:nvSpPr>
        <p:spPr>
          <a:xfrm>
            <a:off x="304800" y="3810000"/>
            <a:ext cx="8382000" cy="1754326"/>
          </a:xfrm>
          <a:prstGeom prst="rect">
            <a:avLst/>
          </a:prstGeom>
        </p:spPr>
        <p:txBody>
          <a:bodyPr wrap="square">
            <a:spAutoFit/>
          </a:bodyPr>
          <a:lstStyle/>
          <a:p>
            <a:r>
              <a:rPr lang="en-US" dirty="0" smtClean="0"/>
              <a:t>In the hang method, the condom is filled with 300 ml water, usually while hanging vertically, and a technician observes for leaks. In the hang/roll approach, a technician takes the water-filled condom from the hanging position, ties the end, and rolls it across an absorbent paper looking for water on the paper. By applying hand rolling method, the test operator can apply equal pressure across the condom during the rolling process, so that the entire condom surface touches the paper.</a:t>
            </a:r>
            <a:endParaRPr lang="en-US" dirty="0"/>
          </a:p>
        </p:txBody>
      </p:sp>
      <p:sp>
        <p:nvSpPr>
          <p:cNvPr id="5" name="Rectangle 4"/>
          <p:cNvSpPr/>
          <p:nvPr/>
        </p:nvSpPr>
        <p:spPr>
          <a:xfrm>
            <a:off x="2286000" y="381000"/>
            <a:ext cx="4572000" cy="369332"/>
          </a:xfrm>
          <a:prstGeom prst="rect">
            <a:avLst/>
          </a:prstGeom>
        </p:spPr>
        <p:txBody>
          <a:bodyPr>
            <a:spAutoFit/>
          </a:bodyPr>
          <a:lstStyle/>
          <a:p>
            <a:pPr algn="ctr"/>
            <a:r>
              <a:rPr lang="en-US" b="1" dirty="0" smtClean="0"/>
              <a:t>Leakage ("Freedom from Holes“)</a:t>
            </a:r>
            <a:endParaRPr lang="en-US"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6" name="Picture 2" descr="Image"/>
          <p:cNvPicPr>
            <a:picLocks noChangeAspect="1" noChangeArrowheads="1"/>
          </p:cNvPicPr>
          <p:nvPr/>
        </p:nvPicPr>
        <p:blipFill>
          <a:blip r:embed="rId3" cstate="print"/>
          <a:srcRect/>
          <a:stretch>
            <a:fillRect/>
          </a:stretch>
        </p:blipFill>
        <p:spPr bwMode="auto">
          <a:xfrm>
            <a:off x="2142011" y="838200"/>
            <a:ext cx="5096989" cy="3810000"/>
          </a:xfrm>
          <a:prstGeom prst="rect">
            <a:avLst/>
          </a:prstGeom>
          <a:noFill/>
        </p:spPr>
      </p:pic>
      <p:sp>
        <p:nvSpPr>
          <p:cNvPr id="3" name="Rectangle 2"/>
          <p:cNvSpPr/>
          <p:nvPr/>
        </p:nvSpPr>
        <p:spPr>
          <a:xfrm>
            <a:off x="457200" y="4800600"/>
            <a:ext cx="8305800" cy="1754326"/>
          </a:xfrm>
          <a:prstGeom prst="rect">
            <a:avLst/>
          </a:prstGeom>
        </p:spPr>
        <p:txBody>
          <a:bodyPr wrap="square">
            <a:spAutoFit/>
          </a:bodyPr>
          <a:lstStyle/>
          <a:p>
            <a:r>
              <a:rPr lang="en-US" dirty="0" smtClean="0"/>
              <a:t>The test inflates the condom like a balloon and measures the volume of air and air pressure needed to burst it. A technician unrolls the condom manually and clamps it on a stem, leaving about 150 mm to be inflated. The apparatus should inflate the condom with clean, oil-free and moisture-free air at a specified rate. The data of burst volume &amp; pressure of each condom tested is automatically recorded by the computer.</a:t>
            </a:r>
            <a:br>
              <a:rPr lang="en-US" dirty="0" smtClean="0"/>
            </a:br>
            <a:endParaRPr lang="en-US" dirty="0"/>
          </a:p>
        </p:txBody>
      </p:sp>
      <p:sp>
        <p:nvSpPr>
          <p:cNvPr id="4" name="Rectangle 3"/>
          <p:cNvSpPr/>
          <p:nvPr/>
        </p:nvSpPr>
        <p:spPr>
          <a:xfrm>
            <a:off x="1981200" y="228600"/>
            <a:ext cx="5410200" cy="523220"/>
          </a:xfrm>
          <a:prstGeom prst="rect">
            <a:avLst/>
          </a:prstGeom>
        </p:spPr>
        <p:txBody>
          <a:bodyPr wrap="square">
            <a:spAutoFit/>
          </a:bodyPr>
          <a:lstStyle/>
          <a:p>
            <a:pPr algn="ctr"/>
            <a:r>
              <a:rPr lang="en-US" sz="2800" b="1" dirty="0" smtClean="0"/>
              <a:t>Air Burst</a:t>
            </a:r>
            <a:endParaRPr lang="en-US" sz="2800"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5" name="Picture 3" descr="Image"/>
          <p:cNvPicPr>
            <a:picLocks noChangeAspect="1" noChangeArrowheads="1"/>
          </p:cNvPicPr>
          <p:nvPr/>
        </p:nvPicPr>
        <p:blipFill>
          <a:blip r:embed="rId3" cstate="print"/>
          <a:srcRect/>
          <a:stretch>
            <a:fillRect/>
          </a:stretch>
        </p:blipFill>
        <p:spPr bwMode="auto">
          <a:xfrm>
            <a:off x="4613566" y="1382558"/>
            <a:ext cx="4343400" cy="3362632"/>
          </a:xfrm>
          <a:prstGeom prst="rect">
            <a:avLst/>
          </a:prstGeom>
          <a:noFill/>
        </p:spPr>
      </p:pic>
      <p:pic>
        <p:nvPicPr>
          <p:cNvPr id="84994" name="Picture 2" descr="Image"/>
          <p:cNvPicPr>
            <a:picLocks noChangeAspect="1" noChangeArrowheads="1"/>
          </p:cNvPicPr>
          <p:nvPr/>
        </p:nvPicPr>
        <p:blipFill>
          <a:blip r:embed="rId4" cstate="print"/>
          <a:srcRect/>
          <a:stretch>
            <a:fillRect/>
          </a:stretch>
        </p:blipFill>
        <p:spPr bwMode="auto">
          <a:xfrm>
            <a:off x="166255" y="1392389"/>
            <a:ext cx="4294911" cy="3352801"/>
          </a:xfrm>
          <a:prstGeom prst="rect">
            <a:avLst/>
          </a:prstGeom>
          <a:noFill/>
        </p:spPr>
      </p:pic>
      <p:sp>
        <p:nvSpPr>
          <p:cNvPr id="4" name="Rectangle 3"/>
          <p:cNvSpPr/>
          <p:nvPr/>
        </p:nvSpPr>
        <p:spPr>
          <a:xfrm>
            <a:off x="228600" y="381000"/>
            <a:ext cx="8686800" cy="584775"/>
          </a:xfrm>
          <a:prstGeom prst="rect">
            <a:avLst/>
          </a:prstGeom>
        </p:spPr>
        <p:txBody>
          <a:bodyPr wrap="square">
            <a:spAutoFit/>
          </a:bodyPr>
          <a:lstStyle/>
          <a:p>
            <a:pPr algn="ctr"/>
            <a:r>
              <a:rPr lang="en-US" sz="3200" b="1" dirty="0" smtClean="0"/>
              <a:t>Package Integrity</a:t>
            </a:r>
            <a:endParaRPr lang="en-US" sz="3200" dirty="0"/>
          </a:p>
        </p:txBody>
      </p:sp>
      <p:sp>
        <p:nvSpPr>
          <p:cNvPr id="5" name="Rectangle 4"/>
          <p:cNvSpPr/>
          <p:nvPr/>
        </p:nvSpPr>
        <p:spPr>
          <a:xfrm>
            <a:off x="228600" y="5181600"/>
            <a:ext cx="8610600" cy="1200329"/>
          </a:xfrm>
          <a:prstGeom prst="rect">
            <a:avLst/>
          </a:prstGeom>
        </p:spPr>
        <p:txBody>
          <a:bodyPr wrap="square">
            <a:spAutoFit/>
          </a:bodyPr>
          <a:lstStyle/>
          <a:p>
            <a:r>
              <a:rPr lang="en-US" dirty="0" smtClean="0"/>
              <a:t>A packaged condom is put in a dry vacuum </a:t>
            </a:r>
            <a:r>
              <a:rPr lang="en-US" dirty="0" err="1" smtClean="0"/>
              <a:t>decicator</a:t>
            </a:r>
            <a:r>
              <a:rPr lang="en-US" dirty="0" smtClean="0"/>
              <a:t> for one minute; the package should inflate and remain inflated to pass the test.</a:t>
            </a:r>
            <a:br>
              <a:rPr lang="en-US" dirty="0" smtClean="0"/>
            </a:br>
            <a:r>
              <a:rPr lang="en-US" b="1" dirty="0" smtClean="0"/>
              <a:t/>
            </a:r>
            <a:br>
              <a:rPr lang="en-US" b="1" dirty="0" smtClean="0"/>
            </a:br>
            <a:endParaRPr lang="en-US"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58000" y="228600"/>
            <a:ext cx="4572000" cy="646331"/>
          </a:xfrm>
          <a:prstGeom prst="rect">
            <a:avLst/>
          </a:prstGeom>
        </p:spPr>
        <p:txBody>
          <a:bodyPr wrap="square">
            <a:spAutoFit/>
          </a:bodyPr>
          <a:lstStyle/>
          <a:p>
            <a:r>
              <a:rPr lang="en-US" dirty="0" smtClean="0"/>
              <a:t/>
            </a:r>
            <a:br>
              <a:rPr lang="en-US" dirty="0" smtClean="0"/>
            </a:br>
            <a:endParaRPr lang="en-US" dirty="0"/>
          </a:p>
        </p:txBody>
      </p:sp>
      <p:pic>
        <p:nvPicPr>
          <p:cNvPr id="87042" name="Picture 2" descr="Image"/>
          <p:cNvPicPr>
            <a:picLocks noChangeAspect="1" noChangeArrowheads="1"/>
          </p:cNvPicPr>
          <p:nvPr/>
        </p:nvPicPr>
        <p:blipFill>
          <a:blip r:embed="rId3" cstate="print"/>
          <a:srcRect/>
          <a:stretch>
            <a:fillRect/>
          </a:stretch>
        </p:blipFill>
        <p:spPr bwMode="auto">
          <a:xfrm>
            <a:off x="5184776" y="914400"/>
            <a:ext cx="2425699" cy="3200400"/>
          </a:xfrm>
          <a:prstGeom prst="rect">
            <a:avLst/>
          </a:prstGeom>
          <a:noFill/>
        </p:spPr>
      </p:pic>
      <p:sp>
        <p:nvSpPr>
          <p:cNvPr id="7" name="Text Placeholder 6"/>
          <p:cNvSpPr>
            <a:spLocks noGrp="1"/>
          </p:cNvSpPr>
          <p:nvPr>
            <p:ph type="body" idx="1"/>
          </p:nvPr>
        </p:nvSpPr>
        <p:spPr>
          <a:xfrm>
            <a:off x="457200" y="381000"/>
            <a:ext cx="3124200" cy="639762"/>
          </a:xfrm>
          <a:solidFill>
            <a:schemeClr val="accent5">
              <a:lumMod val="60000"/>
              <a:lumOff val="40000"/>
            </a:schemeClr>
          </a:solidFill>
        </p:spPr>
        <p:txBody>
          <a:bodyPr anchor="ctr" anchorCtr="0"/>
          <a:lstStyle/>
          <a:p>
            <a:pPr algn="ctr"/>
            <a:r>
              <a:rPr lang="en-US" dirty="0" smtClean="0"/>
              <a:t>Lubricant Quantity</a:t>
            </a:r>
            <a:endParaRPr lang="en-US" dirty="0"/>
          </a:p>
        </p:txBody>
      </p:sp>
      <p:sp>
        <p:nvSpPr>
          <p:cNvPr id="8" name="Content Placeholder 7"/>
          <p:cNvSpPr>
            <a:spLocks noGrp="1"/>
          </p:cNvSpPr>
          <p:nvPr>
            <p:ph sz="half" idx="2"/>
          </p:nvPr>
        </p:nvSpPr>
        <p:spPr>
          <a:xfrm>
            <a:off x="152400" y="990600"/>
            <a:ext cx="3276600" cy="3886200"/>
          </a:xfrm>
        </p:spPr>
        <p:txBody>
          <a:bodyPr>
            <a:normAutofit fontScale="85000" lnSpcReduction="20000"/>
          </a:bodyPr>
          <a:lstStyle/>
          <a:p>
            <a:pPr>
              <a:buNone/>
            </a:pPr>
            <a:r>
              <a:rPr lang="en-US" dirty="0" smtClean="0"/>
              <a:t/>
            </a:r>
            <a:br>
              <a:rPr lang="en-US" dirty="0" smtClean="0"/>
            </a:br>
            <a:r>
              <a:rPr lang="en-US" dirty="0" smtClean="0"/>
              <a:t>To determine the amount of lubricant used in a pre-lubricated condom, the test measures separately and in various combinations the weight of the packaged condom, the condom with lubricant, the lubricant on the condom, the lubricant in the package, the cleaned condom and the cleaned package.</a:t>
            </a:r>
            <a:endParaRPr lang="en-US" dirty="0"/>
          </a:p>
        </p:txBody>
      </p:sp>
      <p:sp>
        <p:nvSpPr>
          <p:cNvPr id="9" name="Text Placeholder 8"/>
          <p:cNvSpPr>
            <a:spLocks noGrp="1"/>
          </p:cNvSpPr>
          <p:nvPr>
            <p:ph type="body" sz="quarter" idx="3"/>
          </p:nvPr>
        </p:nvSpPr>
        <p:spPr>
          <a:xfrm>
            <a:off x="4038600" y="228600"/>
            <a:ext cx="4803775" cy="457200"/>
          </a:xfrm>
          <a:solidFill>
            <a:schemeClr val="accent6">
              <a:lumMod val="75000"/>
            </a:schemeClr>
          </a:solidFill>
        </p:spPr>
        <p:txBody>
          <a:bodyPr anchor="ctr" anchorCtr="0"/>
          <a:lstStyle/>
          <a:p>
            <a:pPr algn="ctr"/>
            <a:r>
              <a:rPr lang="en-US" dirty="0" smtClean="0"/>
              <a:t>Oven test</a:t>
            </a:r>
            <a:endParaRPr lang="en-US" dirty="0"/>
          </a:p>
        </p:txBody>
      </p:sp>
      <p:sp>
        <p:nvSpPr>
          <p:cNvPr id="10" name="Content Placeholder 9"/>
          <p:cNvSpPr>
            <a:spLocks noGrp="1"/>
          </p:cNvSpPr>
          <p:nvPr>
            <p:ph sz="quarter" idx="4"/>
          </p:nvPr>
        </p:nvSpPr>
        <p:spPr>
          <a:xfrm>
            <a:off x="3657600" y="4267200"/>
            <a:ext cx="5181601" cy="2362200"/>
          </a:xfrm>
        </p:spPr>
        <p:txBody>
          <a:bodyPr>
            <a:normAutofit fontScale="85000" lnSpcReduction="20000"/>
          </a:bodyPr>
          <a:lstStyle/>
          <a:p>
            <a:pPr>
              <a:buNone/>
            </a:pPr>
            <a:r>
              <a:rPr lang="en-US" dirty="0" smtClean="0"/>
              <a:t>	Seeking to simulate the aging process, the test is intended to provide some indication of how stable the product will be after being stored. After being artificially aged in an oven at an elevated temperature of 70 C for a designated period of time, the air burst tests are performed. Results are compared with the base-line data to determine product deterioration.</a:t>
            </a:r>
          </a:p>
          <a:p>
            <a:endParaRPr lang="en-US"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172</TotalTime>
  <Words>515</Words>
  <Application>Microsoft Office PowerPoint</Application>
  <PresentationFormat>On-screen Show (4:3)</PresentationFormat>
  <Paragraphs>68</Paragraphs>
  <Slides>34</Slides>
  <Notes>34</Notes>
  <HiddenSlides>0</HiddenSlides>
  <MMClips>0</MMClips>
  <ScaleCrop>false</ScaleCrop>
  <HeadingPairs>
    <vt:vector size="4" baseType="variant">
      <vt:variant>
        <vt:lpstr>Theme</vt:lpstr>
      </vt:variant>
      <vt:variant>
        <vt:i4>1</vt:i4>
      </vt:variant>
      <vt:variant>
        <vt:lpstr>Slide Titles</vt:lpstr>
      </vt:variant>
      <vt:variant>
        <vt:i4>34</vt:i4>
      </vt:variant>
    </vt:vector>
  </HeadingPairs>
  <TitlesOfParts>
    <vt:vector size="35" baseType="lpstr">
      <vt:lpstr>Office Theme</vt:lpstr>
      <vt:lpstr>Slide 1</vt:lpstr>
      <vt:lpstr>Means of prevention</vt:lpstr>
      <vt:lpstr>Male Condom</vt:lpstr>
      <vt:lpstr>Slide 4</vt:lpstr>
      <vt:lpstr>Slide 5</vt:lpstr>
      <vt:lpstr>Slide 6</vt:lpstr>
      <vt:lpstr>Slide 7</vt:lpstr>
      <vt:lpstr>Slide 8</vt:lpstr>
      <vt:lpstr>How to use the condom</vt:lpstr>
      <vt:lpstr>Slide 10</vt:lpstr>
      <vt:lpstr>Slide 11</vt:lpstr>
      <vt:lpstr>Slide 12</vt:lpstr>
      <vt:lpstr>Slide 13</vt:lpstr>
      <vt:lpstr>Slide 14</vt:lpstr>
      <vt:lpstr>Slide 15</vt:lpstr>
      <vt:lpstr>Slide 16</vt:lpstr>
      <vt:lpstr>Slide 17</vt:lpstr>
      <vt:lpstr>Slide 18</vt:lpstr>
      <vt:lpstr>Female Condom</vt:lpstr>
      <vt:lpstr>Slide 20</vt:lpstr>
      <vt:lpstr>Slide 21</vt:lpstr>
      <vt:lpstr>Slide 22</vt:lpstr>
      <vt:lpstr>Slide 23</vt:lpstr>
      <vt:lpstr>Slide 24</vt:lpstr>
      <vt:lpstr>Hotlines  011-2-695-420 (F) 011-2-695-430 (M)</vt:lpstr>
      <vt:lpstr>Slide 26</vt:lpstr>
      <vt:lpstr>Quality Control </vt:lpstr>
      <vt:lpstr>Slide 28</vt:lpstr>
      <vt:lpstr>Slide 29</vt:lpstr>
      <vt:lpstr>Slide 30</vt:lpstr>
      <vt:lpstr>Slide 31</vt:lpstr>
      <vt:lpstr>Slide 32</vt:lpstr>
      <vt:lpstr>Slide 33</vt:lpstr>
      <vt:lpstr>Slide 34</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MyGuest</dc:creator>
  <cp:lastModifiedBy>Don Ajith Karawita</cp:lastModifiedBy>
  <cp:revision>29</cp:revision>
  <dcterms:created xsi:type="dcterms:W3CDTF">2010-01-11T09:58:44Z</dcterms:created>
  <dcterms:modified xsi:type="dcterms:W3CDTF">2011-07-24T04:20:54Z</dcterms:modified>
</cp:coreProperties>
</file>