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14.xml" ContentType="application/vnd.openxmlformats-officedocument.theme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charts/chart18.xml" ContentType="application/vnd.openxmlformats-officedocument.drawingml.chart+xml"/>
  <Override PartName="/ppt/theme/themeOverride6.xml" ContentType="application/vnd.openxmlformats-officedocument.themeOverrid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charts/chart8.xml" ContentType="application/vnd.openxmlformats-officedocument.drawingml.char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diagrams/layout2.xml" ContentType="application/vnd.openxmlformats-officedocument.drawingml.diagramLayout+xml"/>
  <Override PartName="/ppt/charts/chart6.xml" ContentType="application/vnd.openxmlformats-officedocument.drawingml.chart+xml"/>
  <Override PartName="/ppt/charts/chart10.xml" ContentType="application/vnd.openxmlformats-officedocument.drawingml.chart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rawings/drawing6.xml" ContentType="application/vnd.openxmlformats-officedocument.drawingml.chartshapes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slideMasters/slideMaster13.xml" ContentType="application/vnd.openxmlformats-officedocument.presentationml.slideMaster+xml"/>
  <Override PartName="/ppt/diagrams/layout3.xml" ContentType="application/vnd.openxmlformats-officedocument.drawingml.diagram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4" r:id="rId11"/>
    <p:sldMasterId id="2147483696" r:id="rId12"/>
    <p:sldMasterId id="2147483706" r:id="rId13"/>
    <p:sldMasterId id="2147483718" r:id="rId14"/>
  </p:sldMasterIdLst>
  <p:notesMasterIdLst>
    <p:notesMasterId r:id="rId63"/>
  </p:notesMasterIdLst>
  <p:sldIdLst>
    <p:sldId id="256" r:id="rId15"/>
    <p:sldId id="257" r:id="rId16"/>
    <p:sldId id="258" r:id="rId17"/>
    <p:sldId id="303" r:id="rId18"/>
    <p:sldId id="337" r:id="rId19"/>
    <p:sldId id="361" r:id="rId20"/>
    <p:sldId id="281" r:id="rId21"/>
    <p:sldId id="280" r:id="rId22"/>
    <p:sldId id="356" r:id="rId23"/>
    <p:sldId id="357" r:id="rId24"/>
    <p:sldId id="362" r:id="rId25"/>
    <p:sldId id="358" r:id="rId26"/>
    <p:sldId id="359" r:id="rId27"/>
    <p:sldId id="360" r:id="rId28"/>
    <p:sldId id="351" r:id="rId29"/>
    <p:sldId id="308" r:id="rId30"/>
    <p:sldId id="311" r:id="rId31"/>
    <p:sldId id="310" r:id="rId32"/>
    <p:sldId id="309" r:id="rId33"/>
    <p:sldId id="336" r:id="rId34"/>
    <p:sldId id="364" r:id="rId35"/>
    <p:sldId id="299" r:id="rId36"/>
    <p:sldId id="307" r:id="rId37"/>
    <p:sldId id="314" r:id="rId38"/>
    <p:sldId id="344" r:id="rId39"/>
    <p:sldId id="339" r:id="rId40"/>
    <p:sldId id="259" r:id="rId41"/>
    <p:sldId id="331" r:id="rId42"/>
    <p:sldId id="349" r:id="rId43"/>
    <p:sldId id="262" r:id="rId44"/>
    <p:sldId id="263" r:id="rId45"/>
    <p:sldId id="264" r:id="rId46"/>
    <p:sldId id="365" r:id="rId47"/>
    <p:sldId id="265" r:id="rId48"/>
    <p:sldId id="266" r:id="rId49"/>
    <p:sldId id="335" r:id="rId50"/>
    <p:sldId id="350" r:id="rId51"/>
    <p:sldId id="315" r:id="rId52"/>
    <p:sldId id="316" r:id="rId53"/>
    <p:sldId id="320" r:id="rId54"/>
    <p:sldId id="269" r:id="rId55"/>
    <p:sldId id="340" r:id="rId56"/>
    <p:sldId id="341" r:id="rId57"/>
    <p:sldId id="325" r:id="rId58"/>
    <p:sldId id="332" r:id="rId59"/>
    <p:sldId id="363" r:id="rId60"/>
    <p:sldId id="334" r:id="rId61"/>
    <p:sldId id="352" r:id="rId6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4AE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2" d="100"/>
        <a:sy n="92" d="100"/>
      </p:scale>
      <p:origin x="0" y="121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slide" Target="slides/slide36.xml"/><Relationship Id="rId55" Type="http://schemas.openxmlformats.org/officeDocument/2006/relationships/slide" Target="slides/slide41.xml"/><Relationship Id="rId63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3" Type="http://schemas.openxmlformats.org/officeDocument/2006/relationships/slide" Target="slides/slide39.xml"/><Relationship Id="rId58" Type="http://schemas.openxmlformats.org/officeDocument/2006/relationships/slide" Target="slides/slide44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slide" Target="slides/slide35.xml"/><Relationship Id="rId57" Type="http://schemas.openxmlformats.org/officeDocument/2006/relationships/slide" Target="slides/slide43.xml"/><Relationship Id="rId61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slide" Target="slides/slide38.xml"/><Relationship Id="rId60" Type="http://schemas.openxmlformats.org/officeDocument/2006/relationships/slide" Target="slides/slide46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56" Type="http://schemas.openxmlformats.org/officeDocument/2006/relationships/slide" Target="slides/slide42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59" Type="http://schemas.openxmlformats.org/officeDocument/2006/relationships/slide" Target="slides/slide45.xml"/><Relationship Id="rId67" Type="http://schemas.openxmlformats.org/officeDocument/2006/relationships/tableStyles" Target="tableStyles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54" Type="http://schemas.openxmlformats.org/officeDocument/2006/relationships/slide" Target="slides/slide40.xml"/><Relationship Id="rId62" Type="http://schemas.openxmlformats.org/officeDocument/2006/relationships/slide" Target="slides/slide4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Office_Excel_Worksheet4.xlsx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Office_Excel_Worksheet5.xlsx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Office_Excel_Worksheet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NULL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3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Office_Excel_Worksheet14.xlsx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Office_Excel_Worksheet15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acer\My%20Documents\STD%20graphs%202009.xls" TargetMode="External"/><Relationship Id="rId1" Type="http://schemas.openxmlformats.org/officeDocument/2006/relationships/themeOverride" Target="../theme/themeOverride5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6.xm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6.xlsx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17.xlsx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stack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Estimate</c:v>
                </c:pt>
              </c:strCache>
            </c:strRef>
          </c:tx>
          <c:dPt>
            <c:idx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3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4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7.7160493827161027E-3"/>
                  <c:y val="-0.43270769115876695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0"/>
                  <c:y val="-0.283736080034238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-8.0129466989702983E-3"/>
                  <c:y val="-0.4079116422295103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0"/>
                  <c:y val="-0.30672256931839886"/>
                </c:manualLayout>
              </c:layout>
              <c:dLblPos val="ctr"/>
              <c:showVal val="1"/>
            </c:dLbl>
            <c:dLbl>
              <c:idx val="4"/>
              <c:layout>
                <c:manualLayout>
                  <c:x val="1.543209876543218E-3"/>
                  <c:y val="-0.25632865315072306"/>
                </c:manualLayout>
              </c:layout>
              <c:dLblPos val="ctr"/>
              <c:showVal val="1"/>
            </c:dLbl>
            <c:dLbl>
              <c:idx val="5"/>
              <c:layout>
                <c:manualLayout>
                  <c:x val="-6.1728395061728392E-3"/>
                  <c:y val="-0.18348647569589169"/>
                </c:manualLayout>
              </c:layout>
              <c:dLblPos val="ctr"/>
              <c:showVal val="1"/>
            </c:dLbl>
            <c:txPr>
              <a:bodyPr/>
              <a:lstStyle/>
              <a:p>
                <a:pPr>
                  <a:defRPr lang="en-US" sz="2400" b="1"/>
                </a:pPr>
                <a:endParaRPr lang="en-US"/>
              </a:p>
            </c:txPr>
            <c:dLblPos val="inEnd"/>
            <c:showVal val="1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2001</c:v>
                </c:pt>
                <c:pt idx="1">
                  <c:v>2003</c:v>
                </c:pt>
                <c:pt idx="2">
                  <c:v>2005</c:v>
                </c:pt>
                <c:pt idx="3">
                  <c:v>2007</c:v>
                </c:pt>
                <c:pt idx="4">
                  <c:v>2009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4800</c:v>
                </c:pt>
                <c:pt idx="1">
                  <c:v>3500</c:v>
                </c:pt>
                <c:pt idx="2">
                  <c:v>5000</c:v>
                </c:pt>
                <c:pt idx="3">
                  <c:v>4000</c:v>
                </c:pt>
                <c:pt idx="4">
                  <c:v>3000</c:v>
                </c:pt>
              </c:numCache>
            </c:numRef>
          </c:val>
        </c:ser>
        <c:overlap val="100"/>
        <c:axId val="73644672"/>
        <c:axId val="73646464"/>
      </c:barChart>
      <c:catAx>
        <c:axId val="73644672"/>
        <c:scaling>
          <c:orientation val="minMax"/>
        </c:scaling>
        <c:axPos val="b"/>
        <c:numFmt formatCode="General" sourceLinked="1"/>
        <c:tickLblPos val="nextTo"/>
        <c:spPr>
          <a:ln w="57150"/>
        </c:spPr>
        <c:txPr>
          <a:bodyPr/>
          <a:lstStyle/>
          <a:p>
            <a:pPr>
              <a:defRPr lang="en-US" b="1"/>
            </a:pPr>
            <a:endParaRPr lang="en-US"/>
          </a:p>
        </c:txPr>
        <c:crossAx val="73646464"/>
        <c:crosses val="autoZero"/>
        <c:auto val="1"/>
        <c:lblAlgn val="ctr"/>
        <c:lblOffset val="100"/>
      </c:catAx>
      <c:valAx>
        <c:axId val="73646464"/>
        <c:scaling>
          <c:orientation val="minMax"/>
        </c:scaling>
        <c:axPos val="l"/>
        <c:majorGridlines/>
        <c:numFmt formatCode="General" sourceLinked="1"/>
        <c:tickLblPos val="nextTo"/>
        <c:spPr>
          <a:ln w="38100"/>
        </c:spPr>
        <c:txPr>
          <a:bodyPr/>
          <a:lstStyle/>
          <a:p>
            <a:pPr>
              <a:defRPr lang="en-US" b="1"/>
            </a:pPr>
            <a:endParaRPr lang="en-US"/>
          </a:p>
        </c:txPr>
        <c:crossAx val="736446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Sheet1!$C$1</c:f>
              <c:strCache>
                <c:ptCount val="1"/>
                <c:pt idx="0">
                  <c:v>Living with HIV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txPr>
              <a:bodyPr/>
              <a:lstStyle/>
              <a:p>
                <a:pPr>
                  <a:defRPr sz="2000" b="1">
                    <a:solidFill>
                      <a:srgbClr val="00B0F0"/>
                    </a:solidFill>
                  </a:defRPr>
                </a:pPr>
                <a:endParaRPr lang="en-US"/>
              </a:p>
            </c:txPr>
            <c:showVal val="1"/>
          </c:dLbls>
          <c:cat>
            <c:numRef>
              <c:f>Sheet1!$A$2:$A$5</c:f>
              <c:numCache>
                <c:formatCode>General</c:formatCode>
                <c:ptCount val="4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2471</c:v>
                </c:pt>
                <c:pt idx="1">
                  <c:v>2644</c:v>
                </c:pt>
                <c:pt idx="2">
                  <c:v>2818</c:v>
                </c:pt>
                <c:pt idx="3">
                  <c:v>2997</c:v>
                </c:pt>
              </c:numCache>
            </c:numRef>
          </c:val>
        </c:ser>
        <c:axId val="78745600"/>
        <c:axId val="78747136"/>
      </c:barChart>
      <c:catAx>
        <c:axId val="78745600"/>
        <c:scaling>
          <c:orientation val="minMax"/>
        </c:scaling>
        <c:axPos val="b"/>
        <c:numFmt formatCode="General" sourceLinked="1"/>
        <c:majorTickMark val="none"/>
        <c:tickLblPos val="nextTo"/>
        <c:spPr>
          <a:ln w="57150"/>
        </c:spPr>
        <c:txPr>
          <a:bodyPr/>
          <a:lstStyle/>
          <a:p>
            <a:pPr>
              <a:defRPr b="1"/>
            </a:pPr>
            <a:endParaRPr lang="en-US"/>
          </a:p>
        </c:txPr>
        <c:crossAx val="78747136"/>
        <c:crosses val="autoZero"/>
        <c:auto val="1"/>
        <c:lblAlgn val="ctr"/>
        <c:lblOffset val="100"/>
      </c:catAx>
      <c:valAx>
        <c:axId val="7874713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200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pPr>
                <a:r>
                  <a:rPr lang="en-GB" sz="2000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Estimated Adults</a:t>
                </a:r>
                <a:r>
                  <a:rPr lang="en-GB" sz="2000" baseline="0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 living with HIV</a:t>
                </a:r>
                <a:endParaRPr lang="en-GB" sz="2000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</c:rich>
          </c:tx>
          <c:layout/>
        </c:title>
        <c:numFmt formatCode="General" sourceLinked="1"/>
        <c:majorTickMark val="none"/>
        <c:tickLblPos val="nextTo"/>
        <c:spPr>
          <a:ln w="38100"/>
        </c:spPr>
        <c:crossAx val="787456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>
        <c:manualLayout>
          <c:layoutTarget val="inner"/>
          <c:xMode val="edge"/>
          <c:yMode val="edge"/>
          <c:x val="9.2592592592593212E-2"/>
          <c:y val="8.5205292221787965E-2"/>
          <c:w val="0.8904320987654295"/>
          <c:h val="0.71845417207343565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000" b="1" smtClean="0"/>
                      <a:t>0 %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5432098765432165E-3"/>
                  <c:y val="-2.5254293948050392E-2"/>
                </c:manualLayout>
              </c:layout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2000" b="1" smtClean="0"/>
                      <a:t>0 %</a:t>
                    </a:r>
                    <a:endParaRPr lang="en-US" sz="2000" b="1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2000" b="1" smtClean="0"/>
                      <a:t>0%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z="2000" b="1" smtClean="0"/>
                      <a:t>0%</a:t>
                    </a:r>
                    <a:endParaRPr lang="en-US" sz="2000" b="1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lang="en-US" sz="2000" b="1"/>
                </a:pPr>
                <a:endParaRPr lang="en-US"/>
              </a:p>
            </c:txPr>
            <c:showVal val="1"/>
          </c:dLbls>
          <c:trendline>
            <c:spPr>
              <a:ln w="38100">
                <a:solidFill>
                  <a:srgbClr val="00B050"/>
                </a:solidFill>
                <a:tailEnd type="stealth"/>
              </a:ln>
            </c:spPr>
            <c:trendlineType val="movingAvg"/>
            <c:period val="2"/>
          </c:trendline>
          <c:cat>
            <c:numRef>
              <c:f>Sheet1!$A$2:$A$10</c:f>
              <c:numCache>
                <c:formatCode>General</c:formatCode>
                <c:ptCount val="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2009</c:v>
                </c:pt>
              </c:numCache>
            </c:numRef>
          </c:cat>
          <c:val>
            <c:numRef>
              <c:f>Sheet1!$B$2:$B$10</c:f>
              <c:numCache>
                <c:formatCode>0.00%</c:formatCode>
                <c:ptCount val="9"/>
                <c:pt idx="0">
                  <c:v>0</c:v>
                </c:pt>
                <c:pt idx="1">
                  <c:v>1.4000000000000039E-3</c:v>
                </c:pt>
                <c:pt idx="2">
                  <c:v>1.2999999999999978E-3</c:v>
                </c:pt>
                <c:pt idx="3">
                  <c:v>7.000000000000027E-4</c:v>
                </c:pt>
                <c:pt idx="4">
                  <c:v>2.0000000000000052E-3</c:v>
                </c:pt>
                <c:pt idx="5">
                  <c:v>0</c:v>
                </c:pt>
                <c:pt idx="6">
                  <c:v>1.6000000000000068E-3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axId val="86250624"/>
        <c:axId val="86252160"/>
      </c:barChart>
      <c:catAx>
        <c:axId val="8625062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 sz="2000" b="1">
                <a:solidFill>
                  <a:schemeClr val="tx2"/>
                </a:solidFill>
              </a:defRPr>
            </a:pPr>
            <a:endParaRPr lang="en-US"/>
          </a:p>
        </c:txPr>
        <c:crossAx val="86252160"/>
        <c:crosses val="autoZero"/>
        <c:auto val="1"/>
        <c:lblAlgn val="ctr"/>
        <c:lblOffset val="100"/>
      </c:catAx>
      <c:valAx>
        <c:axId val="86252160"/>
        <c:scaling>
          <c:orientation val="minMax"/>
          <c:max val="5.0000000000000114E-3"/>
        </c:scaling>
        <c:delete val="1"/>
        <c:axPos val="l"/>
        <c:majorGridlines/>
        <c:numFmt formatCode="0.00%" sourceLinked="1"/>
        <c:majorTickMark val="none"/>
        <c:tickLblPos val="none"/>
        <c:crossAx val="86250624"/>
        <c:crosses val="autoZero"/>
        <c:crossBetween val="between"/>
      </c:valAx>
      <c:spPr>
        <a:ln>
          <a:solidFill>
            <a:schemeClr val="accent1"/>
          </a:solidFill>
        </a:ln>
      </c:spPr>
    </c:plotArea>
    <c:plotVisOnly val="1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185185185185186"/>
          <c:y val="6.8369096256421333E-2"/>
          <c:w val="0.89043209876542895"/>
          <c:h val="0.71845417207343565"/>
        </c:manualLayout>
      </c:layout>
      <c:barChart>
        <c:barDir val="col"/>
        <c:grouping val="clustered"/>
        <c:ser>
          <c:idx val="1"/>
          <c:order val="1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spPr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numRef>
              <c:f>Sheet1!$A$2:$A$3</c:f>
              <c:numCache>
                <c:formatCode>General</c:formatCode>
                <c:ptCount val="2"/>
                <c:pt idx="0">
                  <c:v>2008</c:v>
                </c:pt>
                <c:pt idx="1">
                  <c:v>2009</c:v>
                </c:pt>
              </c:numCache>
            </c:numRef>
          </c:cat>
          <c:val>
            <c:numRef>
              <c:f>Sheet1!$B$2:$B$3</c:f>
              <c:numCache>
                <c:formatCode>0.00%</c:formatCode>
                <c:ptCount val="2"/>
                <c:pt idx="1">
                  <c:v>4.8000000000000004E-3</c:v>
                </c:pt>
              </c:numCache>
            </c:numRef>
          </c:val>
        </c:ser>
        <c:ser>
          <c:idx val="0"/>
          <c:order val="0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spPr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en-US" sz="2000" b="1" dirty="0" smtClean="0"/>
                      <a:t>0.13 %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5.5555555555555455E-2"/>
                  <c:y val="-8.4183189301370691E-3"/>
                </c:manualLayout>
              </c:layout>
              <c:tx>
                <c:rich>
                  <a:bodyPr/>
                  <a:lstStyle/>
                  <a:p>
                    <a:r>
                      <a:rPr lang="en-US" sz="2800" dirty="0" smtClean="0"/>
                      <a:t>0.5%</a:t>
                    </a:r>
                    <a:endParaRPr lang="en-US" sz="2800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543209876543218E-3"/>
                  <c:y val="-2.5254293948050392E-2"/>
                </c:manualLayout>
              </c:layout>
              <c:showVal val="1"/>
            </c:dLbl>
            <c:dLbl>
              <c:idx val="5"/>
              <c:layout>
                <c:manualLayout>
                  <c:x val="1.5432098765432169E-3"/>
                  <c:y val="-7.01508165223622E-2"/>
                </c:manualLayout>
              </c:layout>
              <c:tx>
                <c:rich>
                  <a:bodyPr/>
                  <a:lstStyle/>
                  <a:p>
                    <a:r>
                      <a:rPr lang="en-US" sz="2000" b="1" dirty="0" smtClean="0"/>
                      <a:t>0.04 %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7"/>
              <c:tx>
                <c:rich>
                  <a:bodyPr/>
                  <a:lstStyle/>
                  <a:p>
                    <a:r>
                      <a:rPr lang="en-US" sz="2000" b="1" dirty="0" smtClean="0"/>
                      <a:t>0.02%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8"/>
              <c:layout>
                <c:manualLayout>
                  <c:x val="0"/>
                  <c:y val="-4.7702555235206549E-2"/>
                </c:manualLayout>
              </c:layout>
              <c:tx>
                <c:rich>
                  <a:bodyPr/>
                  <a:lstStyle/>
                  <a:p>
                    <a:r>
                      <a:rPr lang="en-US" sz="2000" b="1" dirty="0" smtClean="0"/>
                      <a:t>0.15%</a:t>
                    </a:r>
                    <a:endParaRPr lang="en-US" sz="2000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lang="en-US" sz="2000" b="1"/>
                </a:pPr>
                <a:endParaRPr lang="en-US"/>
              </a:p>
            </c:txPr>
            <c:showVal val="1"/>
          </c:dLbls>
          <c:trendline>
            <c:spPr>
              <a:ln w="38100">
                <a:solidFill>
                  <a:srgbClr val="00B050"/>
                </a:solidFill>
                <a:tailEnd type="stealth"/>
              </a:ln>
            </c:spPr>
            <c:trendlineType val="movingAvg"/>
            <c:period val="2"/>
          </c:trendline>
          <c:cat>
            <c:numRef>
              <c:f>Sheet1!$A$2:$A$3</c:f>
              <c:numCache>
                <c:formatCode>General</c:formatCode>
                <c:ptCount val="2"/>
                <c:pt idx="0">
                  <c:v>2008</c:v>
                </c:pt>
                <c:pt idx="1">
                  <c:v>2009</c:v>
                </c:pt>
              </c:numCache>
            </c:numRef>
          </c:cat>
          <c:val>
            <c:numRef>
              <c:f>Sheet1!$B$2:$B$3</c:f>
              <c:numCache>
                <c:formatCode>0.00%</c:formatCode>
                <c:ptCount val="2"/>
                <c:pt idx="1">
                  <c:v>4.8000000000000004E-3</c:v>
                </c:pt>
              </c:numCache>
            </c:numRef>
          </c:val>
        </c:ser>
        <c:axId val="86228992"/>
        <c:axId val="86230528"/>
      </c:barChart>
      <c:catAx>
        <c:axId val="8622899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 sz="2000" b="1">
                <a:solidFill>
                  <a:schemeClr val="tx2"/>
                </a:solidFill>
              </a:defRPr>
            </a:pPr>
            <a:endParaRPr lang="en-US"/>
          </a:p>
        </c:txPr>
        <c:crossAx val="86230528"/>
        <c:crosses val="autoZero"/>
        <c:auto val="1"/>
        <c:lblAlgn val="ctr"/>
        <c:lblOffset val="100"/>
      </c:catAx>
      <c:valAx>
        <c:axId val="86230528"/>
        <c:scaling>
          <c:orientation val="minMax"/>
          <c:max val="5.0000000000000114E-3"/>
        </c:scaling>
        <c:delete val="1"/>
        <c:axPos val="l"/>
        <c:majorGridlines/>
        <c:numFmt formatCode="General" sourceLinked="1"/>
        <c:majorTickMark val="none"/>
        <c:tickLblPos val="none"/>
        <c:crossAx val="86228992"/>
        <c:crosses val="autoZero"/>
        <c:crossBetween val="between"/>
      </c:valAx>
      <c:spPr>
        <a:ln>
          <a:solidFill>
            <a:schemeClr val="accent1"/>
          </a:solidFill>
        </a:ln>
      </c:spPr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2592592592593267E-2"/>
          <c:y val="8.5205292221787965E-2"/>
          <c:w val="0.89043209876542928"/>
          <c:h val="0.71845417207343565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spPr>
            <a:gradFill rotWithShape="1">
              <a:gsLst>
                <a:gs pos="0">
                  <a:srgbClr val="C0504D">
                    <a:shade val="51000"/>
                    <a:satMod val="130000"/>
                  </a:srgbClr>
                </a:gs>
                <a:gs pos="80000">
                  <a:srgbClr val="C0504D">
                    <a:shade val="93000"/>
                    <a:satMod val="130000"/>
                  </a:srgbClr>
                </a:gs>
                <a:gs pos="100000">
                  <a:srgbClr val="C0504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000" b="1" dirty="0" smtClean="0"/>
                      <a:t>0.13 %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3.086419753086459E-3"/>
                  <c:y val="-1.403016330447244E-2"/>
                </c:manualLayout>
              </c:layout>
              <c:showVal val="1"/>
            </c:dLbl>
            <c:dLbl>
              <c:idx val="3"/>
              <c:layout>
                <c:manualLayout>
                  <c:x val="1.5432098765432169E-3"/>
                  <c:y val="-2.5254293948050392E-2"/>
                </c:manualLayout>
              </c:layout>
              <c:showVal val="1"/>
            </c:dLbl>
            <c:dLbl>
              <c:idx val="5"/>
              <c:layout>
                <c:manualLayout>
                  <c:x val="1.5432098765432163E-3"/>
                  <c:y val="-7.01508165223622E-2"/>
                </c:manualLayout>
              </c:layout>
              <c:tx>
                <c:rich>
                  <a:bodyPr/>
                  <a:lstStyle/>
                  <a:p>
                    <a:r>
                      <a:rPr lang="en-US" sz="2000" b="1" dirty="0" smtClean="0"/>
                      <a:t>0.04 %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2000" b="1" dirty="0" smtClean="0"/>
                      <a:t>0.2%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8"/>
              <c:layout>
                <c:manualLayout>
                  <c:x val="0"/>
                  <c:y val="-4.7702555235206522E-2"/>
                </c:manualLayout>
              </c:layout>
              <c:tx>
                <c:rich>
                  <a:bodyPr/>
                  <a:lstStyle/>
                  <a:p>
                    <a:r>
                      <a:rPr lang="en-US" sz="2000" b="1" dirty="0" smtClean="0"/>
                      <a:t>0.15%</a:t>
                    </a:r>
                    <a:endParaRPr lang="en-US" sz="2000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lang="en-US" sz="2000" b="1"/>
                </a:pPr>
                <a:endParaRPr lang="en-US"/>
              </a:p>
            </c:txPr>
            <c:showVal val="1"/>
          </c:dLbls>
          <c:trendline>
            <c:spPr>
              <a:ln w="38100">
                <a:solidFill>
                  <a:srgbClr val="00B050"/>
                </a:solidFill>
                <a:tailEnd type="stealth"/>
              </a:ln>
            </c:spPr>
            <c:trendlineType val="movingAvg"/>
            <c:period val="2"/>
          </c:trendline>
          <c:cat>
            <c:numRef>
              <c:f>Sheet1!$A$2:$A$10</c:f>
              <c:numCache>
                <c:formatCode>General</c:formatCode>
                <c:ptCount val="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2009</c:v>
                </c:pt>
              </c:numCache>
            </c:numRef>
          </c:cat>
          <c:val>
            <c:numRef>
              <c:f>Sheet1!$B$2:$B$10</c:f>
              <c:numCache>
                <c:formatCode>0.00%</c:formatCode>
                <c:ptCount val="9"/>
                <c:pt idx="0">
                  <c:v>1.2999999999999978E-3</c:v>
                </c:pt>
                <c:pt idx="1">
                  <c:v>8.0000000000000264E-4</c:v>
                </c:pt>
                <c:pt idx="2">
                  <c:v>9.0000000000000247E-4</c:v>
                </c:pt>
                <c:pt idx="3">
                  <c:v>2.8000000000000052E-3</c:v>
                </c:pt>
                <c:pt idx="4">
                  <c:v>8.0000000000000264E-4</c:v>
                </c:pt>
                <c:pt idx="5">
                  <c:v>4.0000000000000034E-4</c:v>
                </c:pt>
                <c:pt idx="6">
                  <c:v>3.6000000000000103E-3</c:v>
                </c:pt>
                <c:pt idx="7">
                  <c:v>2.0000000000000052E-3</c:v>
                </c:pt>
                <c:pt idx="8">
                  <c:v>1.5000000000000037E-3</c:v>
                </c:pt>
              </c:numCache>
            </c:numRef>
          </c:val>
        </c:ser>
        <c:axId val="86218624"/>
        <c:axId val="86220160"/>
      </c:barChart>
      <c:catAx>
        <c:axId val="8621862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 sz="2000" b="1">
                <a:solidFill>
                  <a:schemeClr val="tx2"/>
                </a:solidFill>
              </a:defRPr>
            </a:pPr>
            <a:endParaRPr lang="en-US"/>
          </a:p>
        </c:txPr>
        <c:crossAx val="86220160"/>
        <c:crosses val="autoZero"/>
        <c:auto val="1"/>
        <c:lblAlgn val="ctr"/>
        <c:lblOffset val="100"/>
      </c:catAx>
      <c:valAx>
        <c:axId val="86220160"/>
        <c:scaling>
          <c:orientation val="minMax"/>
          <c:max val="5.0000000000000114E-3"/>
        </c:scaling>
        <c:delete val="1"/>
        <c:axPos val="l"/>
        <c:majorGridlines/>
        <c:numFmt formatCode="0.00%" sourceLinked="1"/>
        <c:majorTickMark val="none"/>
        <c:tickLblPos val="none"/>
        <c:crossAx val="86218624"/>
        <c:crosses val="autoZero"/>
        <c:crossBetween val="between"/>
      </c:valAx>
      <c:spPr>
        <a:ln>
          <a:solidFill>
            <a:schemeClr val="accent1"/>
          </a:solidFill>
        </a:ln>
      </c:spPr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259259259259324E-2"/>
          <c:y val="8.5205292221787965E-2"/>
          <c:w val="0.89043209876542939"/>
          <c:h val="0.71845417207343565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spPr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000" b="1" smtClean="0"/>
                      <a:t>0 %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7.7160493827160715E-3"/>
                  <c:y val="-5.8926685878784323E-2"/>
                </c:manualLayout>
              </c:layout>
              <c:showVal val="1"/>
            </c:dLbl>
            <c:dLbl>
              <c:idx val="3"/>
              <c:layout>
                <c:manualLayout>
                  <c:x val="1.5432098765432167E-3"/>
                  <c:y val="-2.5254293948050392E-2"/>
                </c:manualLayout>
              </c:layout>
              <c:showVal val="1"/>
            </c:dLbl>
            <c:dLbl>
              <c:idx val="4"/>
              <c:layout>
                <c:manualLayout>
                  <c:x val="-3.0864197530863688E-3"/>
                  <c:y val="-5.8926685878784323E-2"/>
                </c:manualLayout>
              </c:layout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2000" b="1" dirty="0" smtClean="0"/>
                      <a:t>0.13 %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6"/>
              <c:layout>
                <c:manualLayout>
                  <c:x val="1.5432098765432135E-3"/>
                  <c:y val="-4.2090489913417496E-2"/>
                </c:manualLayout>
              </c:layout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2000" b="1" dirty="0" smtClean="0"/>
                      <a:t>0.08%</a:t>
                    </a:r>
                    <a:endParaRPr lang="en-US" sz="2000" b="1" dirty="0"/>
                  </a:p>
                </c:rich>
              </c:tx>
              <c:showVal val="1"/>
            </c:dLbl>
            <c:dLbl>
              <c:idx val="8"/>
              <c:layout>
                <c:manualLayout>
                  <c:x val="-1.5432098765432135E-3"/>
                  <c:y val="-4.2090489913417496E-2"/>
                </c:manualLayout>
              </c:layout>
              <c:tx>
                <c:rich>
                  <a:bodyPr/>
                  <a:lstStyle/>
                  <a:p>
                    <a:r>
                      <a:rPr lang="en-US" sz="2000" b="1" smtClean="0"/>
                      <a:t>0%</a:t>
                    </a:r>
                    <a:endParaRPr lang="en-US" sz="2000" b="1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lang="en-US" sz="2000" b="1"/>
                </a:pPr>
                <a:endParaRPr lang="en-US"/>
              </a:p>
            </c:txPr>
            <c:showVal val="1"/>
          </c:dLbls>
          <c:trendline>
            <c:spPr>
              <a:ln w="38100">
                <a:solidFill>
                  <a:srgbClr val="00B050"/>
                </a:solidFill>
                <a:tailEnd type="stealth"/>
              </a:ln>
            </c:spPr>
            <c:trendlineType val="movingAvg"/>
            <c:period val="2"/>
          </c:trendline>
          <c:cat>
            <c:numRef>
              <c:f>Sheet1!$A$2:$A$10</c:f>
              <c:numCache>
                <c:formatCode>General</c:formatCode>
                <c:ptCount val="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2009</c:v>
                </c:pt>
              </c:numCache>
            </c:numRef>
          </c:cat>
          <c:val>
            <c:numRef>
              <c:f>Sheet1!$B$2:$B$10</c:f>
              <c:numCache>
                <c:formatCode>0.00%</c:formatCode>
                <c:ptCount val="9"/>
                <c:pt idx="0">
                  <c:v>0</c:v>
                </c:pt>
                <c:pt idx="1">
                  <c:v>1.1000000000000003E-3</c:v>
                </c:pt>
                <c:pt idx="2">
                  <c:v>0</c:v>
                </c:pt>
                <c:pt idx="3">
                  <c:v>6.0000000000000016E-4</c:v>
                </c:pt>
                <c:pt idx="4">
                  <c:v>0</c:v>
                </c:pt>
                <c:pt idx="5">
                  <c:v>1.2999999999999997E-3</c:v>
                </c:pt>
                <c:pt idx="6">
                  <c:v>7.000000000000001E-4</c:v>
                </c:pt>
                <c:pt idx="7">
                  <c:v>8.0000000000000015E-4</c:v>
                </c:pt>
                <c:pt idx="8">
                  <c:v>0</c:v>
                </c:pt>
              </c:numCache>
            </c:numRef>
          </c:val>
        </c:ser>
        <c:axId val="86859776"/>
        <c:axId val="86861312"/>
      </c:barChart>
      <c:catAx>
        <c:axId val="8685977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 sz="2000" b="1">
                <a:solidFill>
                  <a:schemeClr val="tx2"/>
                </a:solidFill>
              </a:defRPr>
            </a:pPr>
            <a:endParaRPr lang="en-US"/>
          </a:p>
        </c:txPr>
        <c:crossAx val="86861312"/>
        <c:crosses val="autoZero"/>
        <c:auto val="1"/>
        <c:lblAlgn val="ctr"/>
        <c:lblOffset val="100"/>
      </c:catAx>
      <c:valAx>
        <c:axId val="86861312"/>
        <c:scaling>
          <c:orientation val="minMax"/>
          <c:max val="5.0000000000000114E-3"/>
        </c:scaling>
        <c:delete val="1"/>
        <c:axPos val="l"/>
        <c:majorGridlines/>
        <c:numFmt formatCode="0.00%" sourceLinked="1"/>
        <c:majorTickMark val="none"/>
        <c:tickLblPos val="none"/>
        <c:crossAx val="86859776"/>
        <c:crosses val="autoZero"/>
        <c:crossBetween val="between"/>
      </c:valAx>
      <c:spPr>
        <a:ln>
          <a:solidFill>
            <a:schemeClr val="accent1"/>
          </a:solidFill>
        </a:ln>
      </c:spPr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Voluntary</c:v>
                </c:pt>
              </c:strCache>
            </c:strRef>
          </c:tx>
          <c:dLbls>
            <c:dLbl>
              <c:idx val="0"/>
              <c:layout>
                <c:manualLayout>
                  <c:x val="-3.7037037037037056E-2"/>
                  <c:y val="7.5762881844151725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39 %</a:t>
                    </a:r>
                    <a:endParaRPr lang="en-US" b="1" dirty="0"/>
                  </a:p>
                </c:rich>
              </c:tx>
              <c:showVal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-4.0123456790123462E-2"/>
                  <c:y val="-7.5762881844151725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88%</a:t>
                    </a:r>
                    <a:endParaRPr lang="en-US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lang="en-US" b="1"/>
                </a:pPr>
                <a:endParaRPr lang="en-US"/>
              </a:p>
            </c:txPr>
            <c:showVal val="1"/>
          </c:dLbls>
          <c:cat>
            <c:numRef>
              <c:f>Sheet1!$A$2:$A$8</c:f>
              <c:numCache>
                <c:formatCode>General</c:formatCode>
                <c:ptCount val="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39</c:v>
                </c:pt>
                <c:pt idx="1">
                  <c:v>43</c:v>
                </c:pt>
                <c:pt idx="2">
                  <c:v>55</c:v>
                </c:pt>
                <c:pt idx="3">
                  <c:v>63</c:v>
                </c:pt>
                <c:pt idx="4">
                  <c:v>75</c:v>
                </c:pt>
                <c:pt idx="5">
                  <c:v>81</c:v>
                </c:pt>
                <c:pt idx="6">
                  <c:v>88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Replacement</c:v>
                </c:pt>
              </c:strCache>
            </c:strRef>
          </c:tx>
          <c:dLbls>
            <c:dLbl>
              <c:idx val="0"/>
              <c:layout>
                <c:manualLayout>
                  <c:x val="-2.7777777777778002E-2"/>
                  <c:y val="-0.10101717579220151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61 %</a:t>
                    </a:r>
                    <a:endParaRPr lang="en-US" b="1" dirty="0"/>
                  </a:p>
                </c:rich>
              </c:tx>
              <c:showVal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-3.0864197530864296E-2"/>
                  <c:y val="-8.1374947165940167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12%</a:t>
                    </a:r>
                    <a:endParaRPr lang="en-US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lang="en-US" b="1"/>
                </a:pPr>
                <a:endParaRPr lang="en-US"/>
              </a:p>
            </c:txPr>
            <c:showVal val="1"/>
          </c:dLbls>
          <c:cat>
            <c:numRef>
              <c:f>Sheet1!$A$2:$A$8</c:f>
              <c:numCache>
                <c:formatCode>General</c:formatCode>
                <c:ptCount val="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0">
                  <c:v>61</c:v>
                </c:pt>
                <c:pt idx="1">
                  <c:v>57</c:v>
                </c:pt>
                <c:pt idx="2">
                  <c:v>45</c:v>
                </c:pt>
                <c:pt idx="3">
                  <c:v>37</c:v>
                </c:pt>
                <c:pt idx="4">
                  <c:v>25</c:v>
                </c:pt>
                <c:pt idx="5">
                  <c:v>19</c:v>
                </c:pt>
                <c:pt idx="6">
                  <c:v>12</c:v>
                </c:pt>
              </c:numCache>
            </c:numRef>
          </c:val>
        </c:ser>
        <c:dLbls>
          <c:showVal val="1"/>
        </c:dLbls>
        <c:marker val="1"/>
        <c:axId val="87298432"/>
        <c:axId val="87299968"/>
      </c:lineChart>
      <c:catAx>
        <c:axId val="8729843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 sz="2000" b="1"/>
            </a:pPr>
            <a:endParaRPr lang="en-US"/>
          </a:p>
        </c:txPr>
        <c:crossAx val="87299968"/>
        <c:crosses val="autoZero"/>
        <c:auto val="1"/>
        <c:lblAlgn val="ctr"/>
        <c:lblOffset val="100"/>
      </c:catAx>
      <c:valAx>
        <c:axId val="8729996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lang="en-US" sz="2000" b="1"/>
            </a:pPr>
            <a:endParaRPr lang="en-US"/>
          </a:p>
        </c:txPr>
        <c:crossAx val="8729843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2303040244969379"/>
          <c:y val="1.6836195965366927E-2"/>
          <c:w val="0.53784874112958392"/>
          <c:h val="7.7881988871760552E-2"/>
        </c:manualLayout>
      </c:layout>
      <c:txPr>
        <a:bodyPr/>
        <a:lstStyle/>
        <a:p>
          <a:pPr>
            <a:defRPr lang="en-US" sz="2000" b="1"/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4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HIV rate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Sheet1!$B$2:$K$2</c:f>
              <c:numCache>
                <c:formatCode>General</c:formatCode>
                <c:ptCount val="10"/>
                <c:pt idx="0">
                  <c:v>6.0000000000000201E-4</c:v>
                </c:pt>
                <c:pt idx="1">
                  <c:v>2.0000000000000052E-3</c:v>
                </c:pt>
                <c:pt idx="2">
                  <c:v>1.0000000000000037E-3</c:v>
                </c:pt>
                <c:pt idx="3">
                  <c:v>1.0000000000000037E-3</c:v>
                </c:pt>
                <c:pt idx="4">
                  <c:v>3.0000000000000074E-3</c:v>
                </c:pt>
                <c:pt idx="5">
                  <c:v>3.0000000000000074E-3</c:v>
                </c:pt>
                <c:pt idx="6">
                  <c:v>4.0000000000000114E-3</c:v>
                </c:pt>
                <c:pt idx="7">
                  <c:v>8.0000000000000264E-4</c:v>
                </c:pt>
                <c:pt idx="8">
                  <c:v>4.0000000000000114E-3</c:v>
                </c:pt>
                <c:pt idx="9">
                  <c:v>4.0000000000000114E-3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Sheet1!$B$3:$K$3</c:f>
              <c:numCache>
                <c:formatCode>General</c:formatCode>
                <c:ptCount val="10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Sheet1!$B$4:$K$4</c:f>
              <c:numCache>
                <c:formatCode>General</c:formatCode>
                <c:ptCount val="10"/>
              </c:numCache>
            </c:numRef>
          </c:val>
        </c:ser>
        <c:axId val="87354368"/>
        <c:axId val="87425792"/>
      </c:barChart>
      <c:catAx>
        <c:axId val="87354368"/>
        <c:scaling>
          <c:orientation val="minMax"/>
        </c:scaling>
        <c:axPos val="b"/>
        <c:tickLblPos val="nextTo"/>
        <c:spPr>
          <a:ln w="57150"/>
        </c:spPr>
        <c:txPr>
          <a:bodyPr/>
          <a:lstStyle/>
          <a:p>
            <a:pPr>
              <a:defRPr lang="en-US" b="1">
                <a:solidFill>
                  <a:srgbClr val="0070C0"/>
                </a:solidFill>
              </a:defRPr>
            </a:pPr>
            <a:endParaRPr lang="en-US"/>
          </a:p>
        </c:txPr>
        <c:crossAx val="87425792"/>
        <c:crosses val="autoZero"/>
        <c:auto val="1"/>
        <c:lblAlgn val="ctr"/>
        <c:lblOffset val="100"/>
      </c:catAx>
      <c:valAx>
        <c:axId val="87425792"/>
        <c:scaling>
          <c:orientation val="minMax"/>
        </c:scaling>
        <c:axPos val="l"/>
        <c:majorGridlines/>
        <c:numFmt formatCode="General" sourceLinked="1"/>
        <c:tickLblPos val="nextTo"/>
        <c:spPr>
          <a:ln w="38100"/>
        </c:spPr>
        <c:txPr>
          <a:bodyPr/>
          <a:lstStyle/>
          <a:p>
            <a:pPr>
              <a:defRPr lang="en-US" b="1"/>
            </a:pPr>
            <a:endParaRPr lang="en-US"/>
          </a:p>
        </c:txPr>
        <c:crossAx val="873543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HEP.B</c:v>
                </c:pt>
              </c:strCache>
            </c:strRef>
          </c:tx>
          <c:spPr>
            <a:ln w="38100"/>
          </c:spPr>
          <c:marker>
            <c:symbol val="triangle"/>
            <c:size val="8"/>
            <c:spPr>
              <a:ln w="38100"/>
            </c:spPr>
          </c:marker>
          <c:cat>
            <c:strRef>
              <c:f>Sheet1!$B$1:$F$1</c:f>
              <c:strCache>
                <c:ptCount val="5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8.0000000000000043E-2</c:v>
                </c:pt>
                <c:pt idx="1">
                  <c:v>9.0000000000000024E-2</c:v>
                </c:pt>
                <c:pt idx="2">
                  <c:v>0.1</c:v>
                </c:pt>
                <c:pt idx="3">
                  <c:v>9.4000000000000028E-2</c:v>
                </c:pt>
                <c:pt idx="4">
                  <c:v>0.14100000000000001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HEP.C</c:v>
                </c:pt>
              </c:strCache>
            </c:strRef>
          </c:tx>
          <c:spPr>
            <a:ln w="57150"/>
          </c:spPr>
          <c:marker>
            <c:symbol val="square"/>
            <c:size val="6"/>
            <c:spPr>
              <a:ln w="57150"/>
            </c:spPr>
          </c:marker>
          <c:cat>
            <c:strRef>
              <c:f>Sheet1!$B$1:$F$1</c:f>
              <c:strCache>
                <c:ptCount val="5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</c:strCache>
            </c:strRef>
          </c:cat>
          <c:val>
            <c:numRef>
              <c:f>Sheet1!$B$3:$F$3</c:f>
              <c:numCache>
                <c:formatCode>General</c:formatCode>
                <c:ptCount val="5"/>
                <c:pt idx="0">
                  <c:v>0.34</c:v>
                </c:pt>
                <c:pt idx="1">
                  <c:v>0.33000000000000057</c:v>
                </c:pt>
                <c:pt idx="2">
                  <c:v>0.27</c:v>
                </c:pt>
                <c:pt idx="3">
                  <c:v>0.28000000000000008</c:v>
                </c:pt>
                <c:pt idx="4">
                  <c:v>0.56999999999999995</c:v>
                </c:pt>
              </c:numCache>
            </c:numRef>
          </c:val>
        </c:ser>
        <c:marker val="1"/>
        <c:axId val="87563264"/>
        <c:axId val="87565440"/>
      </c:lineChart>
      <c:catAx>
        <c:axId val="87563264"/>
        <c:scaling>
          <c:orientation val="minMax"/>
        </c:scaling>
        <c:axPos val="b"/>
        <c:majorTickMark val="none"/>
        <c:tickLblPos val="nextTo"/>
        <c:crossAx val="87565440"/>
        <c:crosses val="autoZero"/>
        <c:auto val="1"/>
        <c:lblAlgn val="ctr"/>
        <c:lblOffset val="100"/>
      </c:catAx>
      <c:valAx>
        <c:axId val="8756544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2400"/>
                </a:pPr>
                <a:r>
                  <a:rPr lang="en-GB" sz="2400" dirty="0"/>
                  <a:t>% </a:t>
                </a:r>
                <a:r>
                  <a:rPr lang="en-GB" sz="2400" dirty="0" smtClean="0"/>
                  <a:t>Prevalence </a:t>
                </a:r>
                <a:r>
                  <a:rPr lang="en-GB" sz="2400" dirty="0"/>
                  <a:t>rate</a:t>
                </a:r>
              </a:p>
            </c:rich>
          </c:tx>
          <c:layout/>
        </c:title>
        <c:numFmt formatCode="General" sourceLinked="1"/>
        <c:majorTickMark val="none"/>
        <c:tickLblPos val="nextTo"/>
        <c:spPr>
          <a:ln w="38100"/>
        </c:spPr>
        <c:txPr>
          <a:bodyPr/>
          <a:lstStyle/>
          <a:p>
            <a:pPr>
              <a:defRPr b="1"/>
            </a:pPr>
            <a:endParaRPr lang="en-US"/>
          </a:p>
        </c:txPr>
        <c:crossAx val="8756326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 w="38100"/>
        </c:spPr>
        <c:txPr>
          <a:bodyPr/>
          <a:lstStyle/>
          <a:p>
            <a:pPr rtl="0">
              <a:defRPr b="1"/>
            </a:pPr>
            <a:endParaRPr lang="en-US"/>
          </a:p>
        </c:txPr>
      </c:dTable>
    </c:plotArea>
    <c:plotVisOnly val="1"/>
  </c:chart>
  <c:spPr>
    <a:ln w="38100"/>
  </c:spPr>
  <c:txPr>
    <a:bodyPr/>
    <a:lstStyle/>
    <a:p>
      <a:pPr>
        <a:defRPr sz="1800">
          <a:solidFill>
            <a:schemeClr val="accent1">
              <a:lumMod val="75000"/>
            </a:schemeClr>
          </a:solidFill>
        </a:defRPr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Total</c:v>
                </c:pt>
              </c:strCache>
            </c:strRef>
          </c:tx>
          <c:spPr>
            <a:ln w="57150"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 w="57150">
                <a:solidFill>
                  <a:srgbClr val="C00000"/>
                </a:solidFill>
              </a:ln>
            </c:spPr>
          </c:marker>
          <c:cat>
            <c:numRef>
              <c:f>Sheet1!$A$2:$A$11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54</c:v>
                </c:pt>
                <c:pt idx="1">
                  <c:v>47</c:v>
                </c:pt>
                <c:pt idx="2">
                  <c:v>50</c:v>
                </c:pt>
                <c:pt idx="3">
                  <c:v>68</c:v>
                </c:pt>
                <c:pt idx="4">
                  <c:v>91</c:v>
                </c:pt>
                <c:pt idx="5">
                  <c:v>129</c:v>
                </c:pt>
                <c:pt idx="6">
                  <c:v>95</c:v>
                </c:pt>
                <c:pt idx="7">
                  <c:v>119</c:v>
                </c:pt>
                <c:pt idx="8">
                  <c:v>102</c:v>
                </c:pt>
                <c:pt idx="9">
                  <c:v>137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Male</c:v>
                </c:pt>
              </c:strCache>
            </c:strRef>
          </c:tx>
          <c:spPr>
            <a:ln w="38100">
              <a:solidFill>
                <a:srgbClr val="0070C0"/>
              </a:solidFill>
            </a:ln>
          </c:spPr>
          <c:marker>
            <c:spPr>
              <a:solidFill>
                <a:srgbClr val="0070C0"/>
              </a:solidFill>
              <a:ln w="38100">
                <a:solidFill>
                  <a:srgbClr val="0070C0"/>
                </a:solidFill>
              </a:ln>
            </c:spPr>
          </c:marker>
          <c:cat>
            <c:numRef>
              <c:f>Sheet1!$A$2:$A$11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34</c:v>
                </c:pt>
                <c:pt idx="1">
                  <c:v>28</c:v>
                </c:pt>
                <c:pt idx="2">
                  <c:v>26</c:v>
                </c:pt>
                <c:pt idx="3">
                  <c:v>31</c:v>
                </c:pt>
                <c:pt idx="4">
                  <c:v>54</c:v>
                </c:pt>
                <c:pt idx="5">
                  <c:v>69</c:v>
                </c:pt>
                <c:pt idx="6">
                  <c:v>55</c:v>
                </c:pt>
                <c:pt idx="7">
                  <c:v>65</c:v>
                </c:pt>
                <c:pt idx="8">
                  <c:v>63</c:v>
                </c:pt>
                <c:pt idx="9">
                  <c:v>92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Female</c:v>
                </c:pt>
              </c:strCache>
            </c:strRef>
          </c:tx>
          <c:spPr>
            <a:ln w="57150">
              <a:solidFill>
                <a:srgbClr val="7030A0"/>
              </a:solidFill>
            </a:ln>
          </c:spPr>
          <c:marker>
            <c:spPr>
              <a:solidFill>
                <a:srgbClr val="7030A0"/>
              </a:solidFill>
              <a:ln w="57150">
                <a:solidFill>
                  <a:srgbClr val="7030A0"/>
                </a:solidFill>
              </a:ln>
            </c:spPr>
          </c:marker>
          <c:cat>
            <c:numRef>
              <c:f>Sheet1!$A$2:$A$11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20</c:v>
                </c:pt>
                <c:pt idx="1">
                  <c:v>19</c:v>
                </c:pt>
                <c:pt idx="2">
                  <c:v>24</c:v>
                </c:pt>
                <c:pt idx="3">
                  <c:v>37</c:v>
                </c:pt>
                <c:pt idx="4">
                  <c:v>37</c:v>
                </c:pt>
                <c:pt idx="5">
                  <c:v>60</c:v>
                </c:pt>
                <c:pt idx="6">
                  <c:v>40</c:v>
                </c:pt>
                <c:pt idx="7">
                  <c:v>54</c:v>
                </c:pt>
                <c:pt idx="8">
                  <c:v>39</c:v>
                </c:pt>
                <c:pt idx="9">
                  <c:v>45</c:v>
                </c:pt>
              </c:numCache>
            </c:numRef>
          </c:val>
        </c:ser>
        <c:marker val="1"/>
        <c:axId val="57548800"/>
        <c:axId val="57551104"/>
      </c:lineChart>
      <c:catAx>
        <c:axId val="57548800"/>
        <c:scaling>
          <c:orientation val="minMax"/>
        </c:scaling>
        <c:axPos val="b"/>
        <c:numFmt formatCode="General" sourceLinked="1"/>
        <c:tickLblPos val="nextTo"/>
        <c:spPr>
          <a:ln w="57150"/>
        </c:spPr>
        <c:txPr>
          <a:bodyPr rot="-5400000" vert="horz"/>
          <a:lstStyle/>
          <a:p>
            <a:pPr>
              <a:defRPr lang="en-US" b="1">
                <a:solidFill>
                  <a:schemeClr val="accent1"/>
                </a:solidFill>
              </a:defRPr>
            </a:pPr>
            <a:endParaRPr lang="en-US"/>
          </a:p>
        </c:txPr>
        <c:crossAx val="57551104"/>
        <c:crosses val="autoZero"/>
        <c:auto val="1"/>
        <c:lblAlgn val="ctr"/>
        <c:lblOffset val="100"/>
      </c:catAx>
      <c:valAx>
        <c:axId val="57551104"/>
        <c:scaling>
          <c:orientation val="minMax"/>
        </c:scaling>
        <c:axPos val="l"/>
        <c:majorGridlines/>
        <c:numFmt formatCode="General" sourceLinked="1"/>
        <c:tickLblPos val="nextTo"/>
        <c:spPr>
          <a:ln w="57150"/>
        </c:spPr>
        <c:txPr>
          <a:bodyPr/>
          <a:lstStyle/>
          <a:p>
            <a:pPr>
              <a:defRPr lang="en-US" b="1">
                <a:solidFill>
                  <a:schemeClr val="accent1"/>
                </a:solidFill>
              </a:defRPr>
            </a:pPr>
            <a:endParaRPr lang="en-US"/>
          </a:p>
        </c:txPr>
        <c:crossAx val="575488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258481578691548"/>
          <c:y val="3.2422934080548214E-2"/>
          <c:w val="0.12815592495382483"/>
          <c:h val="0.69102929034108684"/>
        </c:manualLayout>
      </c:layout>
      <c:txPr>
        <a:bodyPr/>
        <a:lstStyle/>
        <a:p>
          <a:pPr>
            <a:defRPr lang="en-US"/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UP</a:t>
            </a:r>
            <a:r>
              <a:rPr lang="en-US" baseline="0" dirty="0" smtClean="0"/>
              <a:t> TO </a:t>
            </a:r>
            <a:r>
              <a:rPr lang="en-US" dirty="0" smtClean="0"/>
              <a:t>2000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2005</c:v>
                </c:pt>
              </c:strCache>
            </c:strRef>
          </c:tx>
          <c:dPt>
            <c:idx val="0"/>
            <c:spPr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c:spPr>
          </c:dPt>
          <c:dPt>
            <c:idx val="1"/>
            <c:spPr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c:spPr>
          </c:dPt>
          <c:dLbls>
            <c:dLbl>
              <c:idx val="0"/>
              <c:layout>
                <c:manualLayout>
                  <c:x val="-0.15415126680593522"/>
                  <c:y val="-6.0717153002933538E-2"/>
                </c:manualLayout>
              </c:layout>
              <c:showPercent val="1"/>
            </c:dLbl>
            <c:dLbl>
              <c:idx val="1"/>
              <c:layout>
                <c:manualLayout>
                  <c:x val="0.2016554180727409"/>
                  <c:y val="6.4028485409912003E-2"/>
                </c:manualLayout>
              </c:layout>
              <c:showPercent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Percent val="1"/>
            <c:showLeaderLines val="1"/>
          </c:dLbls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208</c:v>
                </c:pt>
                <c:pt idx="1">
                  <c:v>177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2001-2005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2005</c:v>
                </c:pt>
              </c:strCache>
            </c:strRef>
          </c:tx>
          <c:spPr>
            <a:effectLst>
              <a:innerShdw blurRad="114300">
                <a:prstClr val="black"/>
              </a:innerShdw>
            </a:effectLst>
          </c:spPr>
          <c:dPt>
            <c:idx val="0"/>
            <c:spPr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</a:effectLst>
            </c:spPr>
          </c:dPt>
          <c:dPt>
            <c:idx val="1"/>
            <c:spPr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</a:effectLst>
            </c:spPr>
          </c:dPt>
          <c:dLbls>
            <c:dLbl>
              <c:idx val="0"/>
              <c:layout>
                <c:manualLayout>
                  <c:x val="-0.18529872910623046"/>
                  <c:y val="-1.6528742730688082E-2"/>
                </c:manualLayout>
              </c:layout>
              <c:showPercent val="1"/>
            </c:dLbl>
            <c:dLbl>
              <c:idx val="1"/>
              <c:layout>
                <c:manualLayout>
                  <c:x val="0.2064957176405581"/>
                  <c:y val="1.282100766815915E-2"/>
                </c:manualLayout>
              </c:layout>
              <c:showPercent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Percent val="1"/>
            <c:showLeaderLines val="1"/>
          </c:dLbls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208</c:v>
                </c:pt>
                <c:pt idx="1">
                  <c:v>177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2006- 2009</a:t>
            </a:r>
            <a:endParaRPr lang="en-US" dirty="0"/>
          </a:p>
        </c:rich>
      </c:tx>
      <c:layout>
        <c:manualLayout>
          <c:xMode val="edge"/>
          <c:yMode val="edge"/>
          <c:x val="0.35318743245329626"/>
          <c:y val="4.8780487804878175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2009</c:v>
                </c:pt>
              </c:strCache>
            </c:strRef>
          </c:tx>
          <c:spPr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c:spPr>
          <c:dLbls>
            <c:dLbl>
              <c:idx val="0"/>
              <c:layout>
                <c:manualLayout>
                  <c:x val="-0.17546420668004753"/>
                  <c:y val="-9.0590231099161395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Percent val="1"/>
            </c:dLbl>
            <c:dLbl>
              <c:idx val="1"/>
              <c:layout>
                <c:manualLayout>
                  <c:x val="0.19838068035613196"/>
                  <c:y val="7.0906472056846734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Percent val="1"/>
            </c:dLbl>
            <c:showPercent val="1"/>
            <c:showLeaderLines val="1"/>
          </c:dLbls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275</c:v>
                </c:pt>
                <c:pt idx="1">
                  <c:v>178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rotY val="205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ln w="3175"/>
          </c:spPr>
          <c:explosion val="10"/>
          <c:dPt>
            <c:idx val="2"/>
            <c:spPr>
              <a:solidFill>
                <a:schemeClr val="accent5">
                  <a:lumMod val="75000"/>
                </a:schemeClr>
              </a:solidFill>
              <a:ln w="3175"/>
            </c:spPr>
          </c:dPt>
          <c:dLbls>
            <c:dLbl>
              <c:idx val="0"/>
              <c:layout>
                <c:manualLayout>
                  <c:x val="-8.7912087912087891E-2"/>
                  <c:y val="0"/>
                </c:manualLayout>
              </c:layout>
              <c:dLblPos val="outEnd"/>
              <c:showCatName val="1"/>
              <c:showPercent val="1"/>
            </c:dLbl>
            <c:dLbl>
              <c:idx val="1"/>
              <c:layout>
                <c:manualLayout>
                  <c:x val="4.0293040293040303E-2"/>
                  <c:y val="0.11458333333333333"/>
                </c:manualLayout>
              </c:layout>
              <c:dLblPos val="outEnd"/>
              <c:showCatName val="1"/>
              <c:showPercent val="1"/>
            </c:dLbl>
            <c:dLbl>
              <c:idx val="2"/>
              <c:layout>
                <c:manualLayout>
                  <c:x val="-0.26190476190476203"/>
                  <c:y val="-3.4722222222222225E-3"/>
                </c:manualLayout>
              </c:layout>
              <c:dLblPos val="outEnd"/>
              <c:showCatName val="1"/>
              <c:showPercent val="1"/>
            </c:dLbl>
            <c:txPr>
              <a:bodyPr/>
              <a:lstStyle/>
              <a:p>
                <a:pPr>
                  <a:defRPr lang="en-US" sz="1800"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dLblPos val="outEnd"/>
            <c:showCatName val="1"/>
            <c:showPercent val="1"/>
            <c:showLeaderLines val="1"/>
            <c:leaderLines>
              <c:spPr>
                <a:ln w="28575"/>
              </c:spPr>
            </c:leaderLines>
          </c:dLbls>
          <c:cat>
            <c:strRef>
              <c:f>Sheet1!$A$2:$A$4</c:f>
              <c:strCache>
                <c:ptCount val="3"/>
                <c:pt idx="0">
                  <c:v>Hetero</c:v>
                </c:pt>
                <c:pt idx="1">
                  <c:v>Homo/Bi</c:v>
                </c:pt>
                <c:pt idx="2">
                  <c:v>Perinatal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50</c:v>
                </c:pt>
                <c:pt idx="1">
                  <c:v>17</c:v>
                </c:pt>
                <c:pt idx="2">
                  <c:v>10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Infectious Syphilis</c:v>
                </c:pt>
              </c:strCache>
            </c:strRef>
          </c:tx>
          <c:spPr>
            <a:ln w="57150"/>
          </c:spPr>
          <c:marker>
            <c:spPr>
              <a:ln w="57150"/>
            </c:spPr>
          </c:marker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Sheet1!$B$2:$K$2</c:f>
              <c:numCache>
                <c:formatCode>General</c:formatCode>
                <c:ptCount val="10"/>
                <c:pt idx="0">
                  <c:v>1.43</c:v>
                </c:pt>
                <c:pt idx="1">
                  <c:v>0.98</c:v>
                </c:pt>
                <c:pt idx="2">
                  <c:v>1.0900000000000001</c:v>
                </c:pt>
                <c:pt idx="3" formatCode="0.00">
                  <c:v>0.7165481073783686</c:v>
                </c:pt>
                <c:pt idx="4" formatCode="0.00">
                  <c:v>0.67000000000000204</c:v>
                </c:pt>
                <c:pt idx="5" formatCode="0.00">
                  <c:v>0.82434357826175453</c:v>
                </c:pt>
                <c:pt idx="6" formatCode="0.00">
                  <c:v>0.94502591200081576</c:v>
                </c:pt>
                <c:pt idx="7" formatCode="0.00">
                  <c:v>0.63509805914033302</c:v>
                </c:pt>
                <c:pt idx="8" formatCode="0.00">
                  <c:v>0.65000000000000191</c:v>
                </c:pt>
                <c:pt idx="9">
                  <c:v>1.0317848410757946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Gonorrhoea</c:v>
                </c:pt>
              </c:strCache>
            </c:strRef>
          </c:tx>
          <c:spPr>
            <a:ln w="57150"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 w="57150">
                <a:solidFill>
                  <a:srgbClr val="00B050"/>
                </a:solidFill>
              </a:ln>
            </c:spPr>
          </c:marker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Sheet1!$B$3:$K$3</c:f>
              <c:numCache>
                <c:formatCode>General</c:formatCode>
                <c:ptCount val="10"/>
                <c:pt idx="0">
                  <c:v>3.4899999999999998</c:v>
                </c:pt>
                <c:pt idx="1">
                  <c:v>2.77</c:v>
                </c:pt>
                <c:pt idx="2">
                  <c:v>3.9499999999999997</c:v>
                </c:pt>
                <c:pt idx="3" formatCode="0.00">
                  <c:v>4.9587205981618983</c:v>
                </c:pt>
                <c:pt idx="4" formatCode="0.00">
                  <c:v>7.81</c:v>
                </c:pt>
                <c:pt idx="5" formatCode="0.00">
                  <c:v>6.0960716466517395</c:v>
                </c:pt>
                <c:pt idx="6" formatCode="0.00">
                  <c:v>5.5634589980693017</c:v>
                </c:pt>
                <c:pt idx="7" formatCode="0.00">
                  <c:v>2.9925820546692377</c:v>
                </c:pt>
                <c:pt idx="8" formatCode="0.00">
                  <c:v>2.38</c:v>
                </c:pt>
                <c:pt idx="9">
                  <c:v>1.6919315403422979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Non Gonococcal Infections</c:v>
                </c:pt>
              </c:strCache>
            </c:strRef>
          </c:tx>
          <c:spPr>
            <a:ln w="57150"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 w="57150">
                <a:solidFill>
                  <a:srgbClr val="C00000"/>
                </a:solidFill>
              </a:ln>
            </c:spPr>
          </c:marker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Sheet1!$B$4:$K$4</c:f>
              <c:numCache>
                <c:formatCode>General</c:formatCode>
                <c:ptCount val="10"/>
                <c:pt idx="0">
                  <c:v>4.87</c:v>
                </c:pt>
                <c:pt idx="1">
                  <c:v>6.4700000000000024</c:v>
                </c:pt>
                <c:pt idx="2">
                  <c:v>9.07</c:v>
                </c:pt>
                <c:pt idx="3" formatCode="0.00">
                  <c:v>6.6618204475829446</c:v>
                </c:pt>
                <c:pt idx="4" formatCode="0.00">
                  <c:v>8.09</c:v>
                </c:pt>
                <c:pt idx="5" formatCode="0.00">
                  <c:v>8.7675554650926113</c:v>
                </c:pt>
                <c:pt idx="6" formatCode="0.00">
                  <c:v>7.2045523828879166</c:v>
                </c:pt>
                <c:pt idx="7" formatCode="0.00">
                  <c:v>7.2909257189310015</c:v>
                </c:pt>
                <c:pt idx="8" formatCode="0.00">
                  <c:v>7.96</c:v>
                </c:pt>
                <c:pt idx="9">
                  <c:v>8.7872860635696828</c:v>
                </c:pt>
              </c:numCache>
            </c:numRef>
          </c:val>
        </c:ser>
        <c:marker val="1"/>
        <c:axId val="91903872"/>
        <c:axId val="91934720"/>
      </c:lineChart>
      <c:catAx>
        <c:axId val="91903872"/>
        <c:scaling>
          <c:orientation val="minMax"/>
        </c:scaling>
        <c:axPos val="b"/>
        <c:majorTickMark val="none"/>
        <c:tickLblPos val="nextTo"/>
        <c:spPr>
          <a:ln w="57150"/>
        </c:spPr>
        <c:txPr>
          <a:bodyPr rot="-5400000" vert="horz"/>
          <a:lstStyle/>
          <a:p>
            <a:pPr>
              <a:defRPr lang="en-US" b="1">
                <a:solidFill>
                  <a:srgbClr val="0070C0"/>
                </a:solidFill>
              </a:defRPr>
            </a:pPr>
            <a:endParaRPr lang="en-US"/>
          </a:p>
        </c:txPr>
        <c:crossAx val="91934720"/>
        <c:crosses val="autoZero"/>
        <c:auto val="1"/>
        <c:lblAlgn val="ctr"/>
        <c:lblOffset val="100"/>
      </c:catAx>
      <c:valAx>
        <c:axId val="9193472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en-US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defRPr>
                </a:pPr>
                <a:r>
                  <a:rPr lang="en-US" sz="1800" b="1" i="0" baseline="0" dirty="0" smtClean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Rate per 100,000 population</a:t>
                </a:r>
                <a:endParaRPr lang="en-US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endParaRPr>
              </a:p>
            </c:rich>
          </c:tx>
          <c:layout/>
        </c:title>
        <c:numFmt formatCode="General" sourceLinked="1"/>
        <c:majorTickMark val="none"/>
        <c:tickLblPos val="nextTo"/>
        <c:spPr>
          <a:ln w="57150"/>
        </c:spPr>
        <c:txPr>
          <a:bodyPr/>
          <a:lstStyle/>
          <a:p>
            <a:pPr>
              <a:defRPr lang="en-US" b="1">
                <a:solidFill>
                  <a:srgbClr val="0070C0"/>
                </a:solidFill>
              </a:defRPr>
            </a:pPr>
            <a:endParaRPr lang="en-US"/>
          </a:p>
        </c:txPr>
        <c:crossAx val="919038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Genital Herpes</c:v>
                </c:pt>
              </c:strCache>
            </c:strRef>
          </c:tx>
          <c:spPr>
            <a:ln w="57150"/>
          </c:spPr>
          <c:marker>
            <c:symbol val="square"/>
            <c:size val="8"/>
            <c:spPr>
              <a:ln w="57150"/>
            </c:spPr>
          </c:marker>
          <c:dPt>
            <c:idx val="9"/>
            <c:marker>
              <c:spPr>
                <a:ln w="57150">
                  <a:headEnd type="none" w="med" len="med"/>
                  <a:tailEnd type="triangle" w="med" len="med"/>
                </a:ln>
              </c:spPr>
            </c:marker>
            <c:spPr>
              <a:ln w="57150">
                <a:headEnd type="none" w="med" len="med"/>
                <a:tailEnd type="triangle" w="med" len="med"/>
              </a:ln>
            </c:spPr>
          </c:dPt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Sheet1!$B$2:$K$2</c:f>
              <c:numCache>
                <c:formatCode>General</c:formatCode>
                <c:ptCount val="10"/>
                <c:pt idx="0">
                  <c:v>6.92</c:v>
                </c:pt>
                <c:pt idx="1">
                  <c:v>7.13</c:v>
                </c:pt>
                <c:pt idx="2">
                  <c:v>7.7700000000000014</c:v>
                </c:pt>
                <c:pt idx="3">
                  <c:v>7.4095228204995074</c:v>
                </c:pt>
                <c:pt idx="4">
                  <c:v>7.4300000000000024</c:v>
                </c:pt>
                <c:pt idx="5">
                  <c:v>7.8058212904538973</c:v>
                </c:pt>
                <c:pt idx="6">
                  <c:v>9.4197744131694048</c:v>
                </c:pt>
                <c:pt idx="7">
                  <c:v>9.4197744131694048</c:v>
                </c:pt>
                <c:pt idx="8">
                  <c:v>9.6399999999999988</c:v>
                </c:pt>
                <c:pt idx="9">
                  <c:v>10.567237163814168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Genital Warts</c:v>
                </c:pt>
              </c:strCache>
            </c:strRef>
          </c:tx>
          <c:spPr>
            <a:ln w="57150"/>
          </c:spPr>
          <c:marker>
            <c:symbol val="square"/>
            <c:size val="9"/>
            <c:spPr>
              <a:ln w="57150"/>
            </c:spPr>
          </c:marker>
          <c:dPt>
            <c:idx val="9"/>
            <c:marker>
              <c:spPr>
                <a:ln w="57150">
                  <a:headEnd type="oval" w="med" len="med"/>
                  <a:tailEnd type="triangle" w="med" len="med"/>
                </a:ln>
              </c:spPr>
            </c:marker>
            <c:spPr>
              <a:ln w="57150">
                <a:headEnd type="oval" w="med" len="med"/>
                <a:tailEnd type="triangle" w="med" len="med"/>
              </a:ln>
            </c:spPr>
          </c:dPt>
          <c:cat>
            <c:strRef>
              <c:f>Sheet1!$B$1:$K$1</c:f>
              <c:strCach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strCache>
            </c:strRef>
          </c:cat>
          <c:val>
            <c:numRef>
              <c:f>Sheet1!$B$3:$K$3</c:f>
              <c:numCache>
                <c:formatCode>General</c:formatCode>
                <c:ptCount val="10"/>
                <c:pt idx="0">
                  <c:v>2.61</c:v>
                </c:pt>
                <c:pt idx="1">
                  <c:v>3.14</c:v>
                </c:pt>
                <c:pt idx="2">
                  <c:v>3.2</c:v>
                </c:pt>
                <c:pt idx="3">
                  <c:v>3.2867750142790384</c:v>
                </c:pt>
                <c:pt idx="4">
                  <c:v>3.9099999999999997</c:v>
                </c:pt>
                <c:pt idx="5">
                  <c:v>4.8290250356197841</c:v>
                </c:pt>
                <c:pt idx="6">
                  <c:v>5.0147342749720378</c:v>
                </c:pt>
                <c:pt idx="7">
                  <c:v>5.5736205670155465</c:v>
                </c:pt>
                <c:pt idx="8">
                  <c:v>5.78</c:v>
                </c:pt>
                <c:pt idx="9">
                  <c:v>5.9315403422982884</c:v>
                </c:pt>
              </c:numCache>
            </c:numRef>
          </c:val>
        </c:ser>
        <c:marker val="1"/>
        <c:axId val="92202880"/>
        <c:axId val="92204416"/>
      </c:lineChart>
      <c:catAx>
        <c:axId val="92202880"/>
        <c:scaling>
          <c:orientation val="minMax"/>
        </c:scaling>
        <c:axPos val="b"/>
        <c:majorTickMark val="none"/>
        <c:tickLblPos val="nextTo"/>
        <c:spPr>
          <a:ln w="57150"/>
        </c:spPr>
        <c:txPr>
          <a:bodyPr rot="-5400000" vert="horz"/>
          <a:lstStyle/>
          <a:p>
            <a:pPr>
              <a:defRPr lang="en-US" sz="2000" b="1">
                <a:solidFill>
                  <a:srgbClr val="0070C0"/>
                </a:solidFill>
              </a:defRPr>
            </a:pPr>
            <a:endParaRPr lang="en-US"/>
          </a:p>
        </c:txPr>
        <c:crossAx val="92204416"/>
        <c:crosses val="autoZero"/>
        <c:auto val="1"/>
        <c:lblAlgn val="ctr"/>
        <c:lblOffset val="100"/>
      </c:catAx>
      <c:valAx>
        <c:axId val="9220441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en-US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defRPr>
                </a:pPr>
                <a:r>
                  <a:rPr lang="en-US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Rate per 100,000 population</a:t>
                </a:r>
              </a:p>
            </c:rich>
          </c:tx>
          <c:layout/>
        </c:title>
        <c:numFmt formatCode="General" sourceLinked="1"/>
        <c:majorTickMark val="none"/>
        <c:tickLblPos val="nextTo"/>
        <c:spPr>
          <a:ln w="57150"/>
        </c:spPr>
        <c:txPr>
          <a:bodyPr/>
          <a:lstStyle/>
          <a:p>
            <a:pPr>
              <a:defRPr lang="en-US" b="1"/>
            </a:pPr>
            <a:endParaRPr lang="en-US"/>
          </a:p>
        </c:txPr>
        <c:crossAx val="922028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Number</c:v>
                </c:pt>
              </c:strCache>
            </c:strRef>
          </c:tx>
          <c:dLbls>
            <c:dLbl>
              <c:idx val="0"/>
              <c:layout>
                <c:manualLayout>
                  <c:x val="-3.1140960321136406E-4"/>
                  <c:y val="-5.3821443961295894E-3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4.9842410323709861E-2"/>
                  <c:y val="3.1551108194809011E-2"/>
                </c:manualLayout>
              </c:layout>
              <c:showCatName val="1"/>
              <c:showPercent val="1"/>
            </c:dLbl>
            <c:dLbl>
              <c:idx val="2"/>
              <c:layout>
                <c:manualLayout>
                  <c:x val="-3.5564150069476608E-2"/>
                  <c:y val="-3.2357699690523802E-2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9.8039215686274508E-3"/>
                  <c:y val="0.10572433110040352"/>
                </c:manualLayout>
              </c:layout>
              <c:showCatName val="1"/>
              <c:showPercent val="1"/>
            </c:dLbl>
            <c:dLbl>
              <c:idx val="4"/>
              <c:layout>
                <c:manualLayout>
                  <c:x val="-4.8989038134939017E-2"/>
                  <c:y val="8.5608179574568205E-2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-8.1705052493438568E-2"/>
                  <c:y val="4.831328375619752E-2"/>
                </c:manualLayout>
              </c:layout>
              <c:showCatName val="1"/>
              <c:showPercent val="1"/>
            </c:dLbl>
            <c:dLbl>
              <c:idx val="6"/>
              <c:layout>
                <c:manualLayout>
                  <c:x val="-5.5631002007102005E-2"/>
                  <c:y val="7.9131899557331796E-4"/>
                </c:manualLayout>
              </c:layout>
              <c:showCatName val="1"/>
              <c:showPercent val="1"/>
            </c:dLbl>
            <c:dLbl>
              <c:idx val="7"/>
              <c:layout>
                <c:manualLayout>
                  <c:x val="-4.9698162729658796E-2"/>
                  <c:y val="3.4722222222222251E-3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lang="en-US" sz="1800" b="1"/>
                </a:pPr>
                <a:endParaRPr lang="en-US"/>
              </a:p>
            </c:txPr>
            <c:showCatName val="1"/>
            <c:showPercent val="1"/>
            <c:showLeaderLines val="1"/>
          </c:dLbls>
          <c:cat>
            <c:strRef>
              <c:f>Sheet1!$A$2:$A$8</c:f>
              <c:strCache>
                <c:ptCount val="7"/>
                <c:pt idx="0">
                  <c:v>G.Herpes</c:v>
                </c:pt>
                <c:pt idx="1">
                  <c:v>NGU/NGC</c:v>
                </c:pt>
                <c:pt idx="2">
                  <c:v>G. Warts</c:v>
                </c:pt>
                <c:pt idx="3">
                  <c:v>B.Vaginosis</c:v>
                </c:pt>
                <c:pt idx="4">
                  <c:v>S4E+S4L</c:v>
                </c:pt>
                <c:pt idx="5">
                  <c:v>GC+PGC</c:v>
                </c:pt>
                <c:pt idx="6">
                  <c:v>Other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532</c:v>
                </c:pt>
                <c:pt idx="1">
                  <c:v>405</c:v>
                </c:pt>
                <c:pt idx="2">
                  <c:v>275</c:v>
                </c:pt>
                <c:pt idx="3">
                  <c:v>263</c:v>
                </c:pt>
                <c:pt idx="4">
                  <c:v>181</c:v>
                </c:pt>
                <c:pt idx="5">
                  <c:v>84</c:v>
                </c:pt>
                <c:pt idx="6">
                  <c:v>141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  <c:spPr>
        <a:noFill/>
        <a:ln w="25400">
          <a:noFill/>
        </a:ln>
      </c:spPr>
    </c:plotArea>
    <c:plotVisOnly val="1"/>
    <c:dispBlanksAs val="zero"/>
  </c:chart>
  <c:externalData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Number</c:v>
                </c:pt>
              </c:strCache>
            </c:strRef>
          </c:tx>
          <c:spPr>
            <a:solidFill>
              <a:srgbClr val="C0000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3"/>
            <c:spPr>
              <a:solidFill>
                <a:srgbClr val="0070C0"/>
              </a:solidFill>
            </c:spPr>
          </c:dPt>
          <c:dPt>
            <c:idx val="4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5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6"/>
            <c:spPr>
              <a:solidFill>
                <a:schemeClr val="bg2">
                  <a:lumMod val="1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7"/>
            <c:spPr>
              <a:solidFill>
                <a:srgbClr val="FFFF00"/>
              </a:solidFill>
            </c:spPr>
          </c:dPt>
          <c:dLbls>
            <c:txPr>
              <a:bodyPr/>
              <a:lstStyle/>
              <a:p>
                <a:pPr>
                  <a:defRPr lang="en-US" sz="2000" b="1"/>
                </a:pPr>
                <a:endParaRPr lang="en-US"/>
              </a:p>
            </c:txPr>
            <c:showVal val="1"/>
          </c:dLbls>
          <c:cat>
            <c:strRef>
              <c:f>Sheet1!$A$2:$A$9</c:f>
              <c:strCache>
                <c:ptCount val="8"/>
                <c:pt idx="0">
                  <c:v>G.Herpes</c:v>
                </c:pt>
                <c:pt idx="1">
                  <c:v>Candidiaisis</c:v>
                </c:pt>
                <c:pt idx="2">
                  <c:v>NGU/NGC</c:v>
                </c:pt>
                <c:pt idx="3">
                  <c:v>G. Warts</c:v>
                </c:pt>
                <c:pt idx="4">
                  <c:v>B.Vaginosis</c:v>
                </c:pt>
                <c:pt idx="5">
                  <c:v>S4E+S4L</c:v>
                </c:pt>
                <c:pt idx="6">
                  <c:v>GC+PGC</c:v>
                </c:pt>
                <c:pt idx="7">
                  <c:v>Other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532</c:v>
                </c:pt>
                <c:pt idx="1">
                  <c:v>457</c:v>
                </c:pt>
                <c:pt idx="2">
                  <c:v>405</c:v>
                </c:pt>
                <c:pt idx="3">
                  <c:v>275</c:v>
                </c:pt>
                <c:pt idx="4">
                  <c:v>263</c:v>
                </c:pt>
                <c:pt idx="5">
                  <c:v>181</c:v>
                </c:pt>
                <c:pt idx="6">
                  <c:v>84</c:v>
                </c:pt>
                <c:pt idx="7">
                  <c:v>141</c:v>
                </c:pt>
              </c:numCache>
            </c:numRef>
          </c:val>
        </c:ser>
        <c:dLbls>
          <c:showVal val="1"/>
        </c:dLbls>
        <c:overlap val="-25"/>
        <c:axId val="58518144"/>
        <c:axId val="58392960"/>
      </c:barChart>
      <c:catAx>
        <c:axId val="585181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en-US" sz="1600" b="1"/>
            </a:pPr>
            <a:endParaRPr lang="en-US"/>
          </a:p>
        </c:txPr>
        <c:crossAx val="58392960"/>
        <c:crosses val="autoZero"/>
        <c:auto val="1"/>
        <c:lblAlgn val="ctr"/>
        <c:lblOffset val="100"/>
      </c:catAx>
      <c:valAx>
        <c:axId val="5839296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58518144"/>
        <c:crosses val="autoZero"/>
        <c:crossBetween val="between"/>
      </c:valAx>
    </c:plotArea>
    <c:plotVisOnly val="1"/>
  </c:chart>
  <c:externalData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>
        <c:manualLayout>
          <c:layoutTarget val="inner"/>
          <c:xMode val="edge"/>
          <c:yMode val="edge"/>
          <c:x val="0.13279454651501896"/>
          <c:y val="4.4861391929187408E-2"/>
          <c:w val="0.67276100904053782"/>
          <c:h val="0.81574661569261664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Penicillin</c:v>
                </c:pt>
              </c:strCache>
            </c:strRef>
          </c:tx>
          <c:spPr>
            <a:ln w="38100"/>
          </c:spPr>
          <c:marker>
            <c:spPr>
              <a:ln w="38100"/>
            </c:spPr>
          </c:marker>
          <c:dLbls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rPr>
                      <a:t>Penicillin</a:t>
                    </a:r>
                    <a:endParaRPr lang="en-US" b="1" dirty="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</a:endParaRPr>
                  </a:p>
                </c:rich>
              </c:tx>
              <c:dLblPos val="r"/>
              <c:showVal val="1"/>
              <c:showSerName val="1"/>
            </c:dLbl>
            <c:delete val="1"/>
          </c:dLbls>
          <c:cat>
            <c:numRef>
              <c:f>Sheet1!$A$2:$A$10</c:f>
              <c:numCache>
                <c:formatCode>General</c:formatCode>
                <c:ptCount val="9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79.2</c:v>
                </c:pt>
                <c:pt idx="1">
                  <c:v>86.3</c:v>
                </c:pt>
                <c:pt idx="2">
                  <c:v>94.4</c:v>
                </c:pt>
                <c:pt idx="3">
                  <c:v>95.1</c:v>
                </c:pt>
                <c:pt idx="4">
                  <c:v>89.2</c:v>
                </c:pt>
                <c:pt idx="5">
                  <c:v>89.2</c:v>
                </c:pt>
                <c:pt idx="6">
                  <c:v>69.3</c:v>
                </c:pt>
                <c:pt idx="7">
                  <c:v>57.7</c:v>
                </c:pt>
                <c:pt idx="8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Tetracycline</c:v>
                </c:pt>
              </c:strCache>
            </c:strRef>
          </c:tx>
          <c:spPr>
            <a:ln w="38100"/>
          </c:spPr>
          <c:marker>
            <c:spPr>
              <a:ln w="38100"/>
            </c:spPr>
          </c:marker>
          <c:dLbls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rgbClr val="C00000"/>
                        </a:solidFill>
                      </a:rPr>
                      <a:t>Tetracycline</a:t>
                    </a:r>
                    <a:endParaRPr lang="en-US" b="1" dirty="0">
                      <a:solidFill>
                        <a:srgbClr val="C00000"/>
                      </a:solidFill>
                    </a:endParaRPr>
                  </a:p>
                </c:rich>
              </c:tx>
              <c:dLblPos val="r"/>
              <c:showVal val="1"/>
              <c:showSerName val="1"/>
            </c:dLbl>
            <c:delete val="1"/>
          </c:dLbls>
          <c:cat>
            <c:numRef>
              <c:f>Sheet1!$A$2:$A$10</c:f>
              <c:numCache>
                <c:formatCode>General</c:formatCode>
                <c:ptCount val="9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</c:numCache>
            </c:numRef>
          </c:cat>
          <c:val>
            <c:numRef>
              <c:f>Sheet1!$C$2:$C$10</c:f>
              <c:numCache>
                <c:formatCode>General</c:formatCode>
                <c:ptCount val="9"/>
                <c:pt idx="0">
                  <c:v>1.7</c:v>
                </c:pt>
                <c:pt idx="1">
                  <c:v>35.800000000000004</c:v>
                </c:pt>
                <c:pt idx="2">
                  <c:v>56.3</c:v>
                </c:pt>
                <c:pt idx="3">
                  <c:v>59.6</c:v>
                </c:pt>
                <c:pt idx="4">
                  <c:v>43.6</c:v>
                </c:pt>
                <c:pt idx="5">
                  <c:v>22.7</c:v>
                </c:pt>
                <c:pt idx="6">
                  <c:v>24.2</c:v>
                </c:pt>
                <c:pt idx="7">
                  <c:v>11.6</c:v>
                </c:pt>
                <c:pt idx="8">
                  <c:v>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Ciprofloxacin</c:v>
                </c:pt>
              </c:strCache>
            </c:strRef>
          </c:tx>
          <c:spPr>
            <a:ln w="38100"/>
          </c:spPr>
          <c:marker>
            <c:spPr>
              <a:ln w="38100"/>
            </c:spPr>
          </c:marker>
          <c:dLbls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rgbClr val="00B050"/>
                        </a:solidFill>
                      </a:rPr>
                      <a:t>Ciprofloxacin</a:t>
                    </a:r>
                    <a:endParaRPr lang="en-US" b="1" dirty="0">
                      <a:solidFill>
                        <a:srgbClr val="00B050"/>
                      </a:solidFill>
                    </a:endParaRPr>
                  </a:p>
                </c:rich>
              </c:tx>
              <c:dLblPos val="r"/>
              <c:showVal val="1"/>
              <c:showSerName val="1"/>
            </c:dLbl>
            <c:delete val="1"/>
          </c:dLbls>
          <c:cat>
            <c:numRef>
              <c:f>Sheet1!$A$2:$A$10</c:f>
              <c:numCache>
                <c:formatCode>General</c:formatCode>
                <c:ptCount val="9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</c:numCache>
            </c:numRef>
          </c:cat>
          <c:val>
            <c:numRef>
              <c:f>Sheet1!$D$2:$D$10</c:f>
              <c:numCache>
                <c:formatCode>General</c:formatCode>
                <c:ptCount val="9"/>
                <c:pt idx="0">
                  <c:v>6.1</c:v>
                </c:pt>
                <c:pt idx="1">
                  <c:v>38.9</c:v>
                </c:pt>
                <c:pt idx="2">
                  <c:v>82.1</c:v>
                </c:pt>
                <c:pt idx="3">
                  <c:v>92.7</c:v>
                </c:pt>
                <c:pt idx="4">
                  <c:v>88.7</c:v>
                </c:pt>
                <c:pt idx="5">
                  <c:v>83</c:v>
                </c:pt>
                <c:pt idx="6">
                  <c:v>81.900000000000006</c:v>
                </c:pt>
                <c:pt idx="7">
                  <c:v>82.7</c:v>
                </c:pt>
                <c:pt idx="8">
                  <c:v>92</c:v>
                </c:pt>
              </c:numCache>
            </c:numRef>
          </c:val>
        </c:ser>
        <c:marker val="1"/>
        <c:axId val="92317952"/>
        <c:axId val="92465408"/>
      </c:lineChart>
      <c:catAx>
        <c:axId val="92317952"/>
        <c:scaling>
          <c:orientation val="minMax"/>
        </c:scaling>
        <c:axPos val="b"/>
        <c:numFmt formatCode="General" sourceLinked="1"/>
        <c:majorTickMark val="none"/>
        <c:tickLblPos val="nextTo"/>
        <c:spPr>
          <a:ln w="57150"/>
        </c:spPr>
        <c:txPr>
          <a:bodyPr/>
          <a:lstStyle/>
          <a:p>
            <a:pPr>
              <a:defRPr b="1"/>
            </a:pPr>
            <a:endParaRPr lang="en-US"/>
          </a:p>
        </c:txPr>
        <c:crossAx val="92465408"/>
        <c:crosses val="autoZero"/>
        <c:auto val="1"/>
        <c:lblAlgn val="ctr"/>
        <c:lblOffset val="100"/>
      </c:catAx>
      <c:valAx>
        <c:axId val="92465408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baseline="0" dirty="0" smtClean="0"/>
                  <a:t>Percentage of resistance</a:t>
                </a:r>
              </a:p>
            </c:rich>
          </c:tx>
          <c:layout>
            <c:manualLayout>
              <c:xMode val="edge"/>
              <c:yMode val="edge"/>
              <c:x val="2.3148148148148147E-2"/>
              <c:y val="0.16023374473012733"/>
            </c:manualLayout>
          </c:layout>
        </c:title>
        <c:numFmt formatCode="General" sourceLinked="1"/>
        <c:majorTickMark val="none"/>
        <c:tickLblPos val="nextTo"/>
        <c:spPr>
          <a:ln w="38100"/>
        </c:spPr>
        <c:txPr>
          <a:bodyPr/>
          <a:lstStyle/>
          <a:p>
            <a:pPr>
              <a:defRPr b="1"/>
            </a:pPr>
            <a:endParaRPr lang="en-US"/>
          </a:p>
        </c:txPr>
        <c:crossAx val="9231795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VDRL Rate</c:v>
                </c:pt>
              </c:strCache>
            </c:strRef>
          </c:tx>
          <c:spPr>
            <a:ln w="57150">
              <a:solidFill>
                <a:srgbClr val="00B050"/>
              </a:solidFill>
            </a:ln>
          </c:spPr>
          <c:marker>
            <c:spPr>
              <a:ln w="57150">
                <a:solidFill>
                  <a:srgbClr val="00B050"/>
                </a:solidFill>
              </a:ln>
            </c:spPr>
          </c:marker>
          <c:dLbls>
            <c:dLbl>
              <c:idx val="0"/>
              <c:layout>
                <c:manualLayout>
                  <c:x val="-1.5432098765432143E-2"/>
                  <c:y val="5.6120653217889761E-2"/>
                </c:manualLayout>
              </c:layout>
              <c:showVal val="1"/>
            </c:dLbl>
            <c:dLbl>
              <c:idx val="1"/>
              <c:layout>
                <c:manualLayout>
                  <c:x val="-5.3433809055118124E-2"/>
                  <c:y val="-5.8926685878784323E-2"/>
                </c:manualLayout>
              </c:layout>
              <c:showVal val="1"/>
            </c:dLbl>
            <c:dLbl>
              <c:idx val="2"/>
              <c:layout>
                <c:manualLayout>
                  <c:x val="-7.2916666666666824E-2"/>
                  <c:y val="6.7344783861467708E-2"/>
                </c:manualLayout>
              </c:layout>
              <c:showVal val="1"/>
            </c:dLbl>
            <c:dLbl>
              <c:idx val="3"/>
              <c:layout>
                <c:manualLayout>
                  <c:x val="-0.11342601706036745"/>
                  <c:y val="3.367239193073391E-2"/>
                </c:manualLayout>
              </c:layout>
              <c:showVal val="1"/>
            </c:dLbl>
            <c:dLbl>
              <c:idx val="4"/>
              <c:layout>
                <c:manualLayout>
                  <c:x val="-0.11207567804024512"/>
                  <c:y val="-1.6836195965366847E-2"/>
                </c:manualLayout>
              </c:layout>
              <c:showVal val="1"/>
            </c:dLbl>
            <c:dLbl>
              <c:idx val="5"/>
              <c:layout>
                <c:manualLayout>
                  <c:x val="-5.9992344706911852E-2"/>
                  <c:y val="-9.5405110470412627E-2"/>
                </c:manualLayout>
              </c:layout>
              <c:showVal val="1"/>
            </c:dLbl>
            <c:dLbl>
              <c:idx val="6"/>
              <c:layout>
                <c:manualLayout>
                  <c:x val="-4.0123456790123462E-2"/>
                  <c:y val="-7.8568914505045939E-2"/>
                </c:manualLayout>
              </c:layout>
              <c:showVal val="1"/>
            </c:dLbl>
            <c:txPr>
              <a:bodyPr/>
              <a:lstStyle/>
              <a:p>
                <a:pPr>
                  <a:defRPr lang="en-US" b="1"/>
                </a:pPr>
                <a:endParaRPr lang="en-US"/>
              </a:p>
            </c:txPr>
            <c:showVal val="1"/>
          </c:dLbls>
          <c:cat>
            <c:numRef>
              <c:f>Sheet1!$A$2:$A$8</c:f>
              <c:numCache>
                <c:formatCode>General</c:formatCode>
                <c:ptCount val="7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0.26</c:v>
                </c:pt>
                <c:pt idx="1">
                  <c:v>0.29000000000000031</c:v>
                </c:pt>
                <c:pt idx="2">
                  <c:v>0.25</c:v>
                </c:pt>
                <c:pt idx="3">
                  <c:v>0.18000000000000024</c:v>
                </c:pt>
                <c:pt idx="4">
                  <c:v>2.0000000000000011E-2</c:v>
                </c:pt>
                <c:pt idx="5">
                  <c:v>3.0000000000000002E-2</c:v>
                </c:pt>
              </c:numCache>
            </c:numRef>
          </c:val>
        </c:ser>
        <c:marker val="1"/>
        <c:axId val="92795648"/>
        <c:axId val="92797184"/>
      </c:lineChart>
      <c:catAx>
        <c:axId val="92795648"/>
        <c:scaling>
          <c:orientation val="minMax"/>
        </c:scaling>
        <c:axPos val="b"/>
        <c:numFmt formatCode="General" sourceLinked="1"/>
        <c:tickLblPos val="nextTo"/>
        <c:spPr>
          <a:ln w="57150"/>
        </c:spPr>
        <c:txPr>
          <a:bodyPr rot="-5400000" vert="horz"/>
          <a:lstStyle/>
          <a:p>
            <a:pPr>
              <a:defRPr lang="en-US" b="1">
                <a:solidFill>
                  <a:schemeClr val="accent1"/>
                </a:solidFill>
              </a:defRPr>
            </a:pPr>
            <a:endParaRPr lang="en-US"/>
          </a:p>
        </c:txPr>
        <c:crossAx val="92797184"/>
        <c:crosses val="autoZero"/>
        <c:auto val="1"/>
        <c:lblAlgn val="ctr"/>
        <c:lblOffset val="100"/>
      </c:catAx>
      <c:valAx>
        <c:axId val="92797184"/>
        <c:scaling>
          <c:orientation val="minMax"/>
        </c:scaling>
        <c:axPos val="l"/>
        <c:majorGridlines/>
        <c:numFmt formatCode="General" sourceLinked="1"/>
        <c:tickLblPos val="nextTo"/>
        <c:spPr>
          <a:ln w="57150"/>
        </c:spPr>
        <c:txPr>
          <a:bodyPr/>
          <a:lstStyle/>
          <a:p>
            <a:pPr>
              <a:defRPr lang="en-US" sz="2000" b="1">
                <a:solidFill>
                  <a:schemeClr val="accent1"/>
                </a:solidFill>
              </a:defRPr>
            </a:pPr>
            <a:endParaRPr lang="en-US"/>
          </a:p>
        </c:txPr>
        <c:crossAx val="9279564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3C822C-0127-450B-8C6E-544D576CC2D8}" type="doc">
      <dgm:prSet loTypeId="urn:microsoft.com/office/officeart/2005/8/layout/chevron2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73F806F-A880-4A91-9CCD-4B3500C932A5}">
      <dgm:prSet phldrT="[Text]" custT="1"/>
      <dgm:spPr/>
      <dgm:t>
        <a:bodyPr/>
        <a:lstStyle/>
        <a:p>
          <a:r>
            <a:rPr lang="en-US" b="1" dirty="0" smtClean="0"/>
            <a:t>1987</a:t>
          </a:r>
          <a:endParaRPr lang="en-GB" b="1" dirty="0" smtClean="0"/>
        </a:p>
      </dgm:t>
    </dgm:pt>
    <dgm:pt modelId="{DD493945-B71F-479F-8C49-CC79F5F00BAA}" type="parTrans" cxnId="{EC019320-CAD7-4888-B669-AE29131BE4C7}">
      <dgm:prSet/>
      <dgm:spPr/>
      <dgm:t>
        <a:bodyPr/>
        <a:lstStyle/>
        <a:p>
          <a:endParaRPr lang="en-GB"/>
        </a:p>
      </dgm:t>
    </dgm:pt>
    <dgm:pt modelId="{CD26B84A-4DFF-4081-BF17-235D83539C42}" type="sibTrans" cxnId="{EC019320-CAD7-4888-B669-AE29131BE4C7}">
      <dgm:prSet/>
      <dgm:spPr/>
      <dgm:t>
        <a:bodyPr/>
        <a:lstStyle/>
        <a:p>
          <a:endParaRPr lang="en-GB"/>
        </a:p>
      </dgm:t>
    </dgm:pt>
    <dgm:pt modelId="{2D70F6DD-2B94-43FD-958D-C1EE559846D8}">
      <dgm:prSet phldrT="[Text]" custT="1"/>
      <dgm:spPr/>
      <dgm:t>
        <a:bodyPr/>
        <a:lstStyle/>
        <a:p>
          <a:r>
            <a:rPr lang="en-US" sz="4400" b="1" dirty="0" smtClean="0"/>
            <a:t>First Sri Lankan with HIV reported</a:t>
          </a:r>
          <a:endParaRPr lang="en-GB" sz="4400" b="1" dirty="0" smtClean="0"/>
        </a:p>
      </dgm:t>
    </dgm:pt>
    <dgm:pt modelId="{AA0D9E7E-4D38-47B8-9250-F154659D1D90}" type="parTrans" cxnId="{2D151879-3D0B-4A7E-85F5-DD1A89A2B80E}">
      <dgm:prSet/>
      <dgm:spPr/>
      <dgm:t>
        <a:bodyPr/>
        <a:lstStyle/>
        <a:p>
          <a:endParaRPr lang="en-GB"/>
        </a:p>
      </dgm:t>
    </dgm:pt>
    <dgm:pt modelId="{009DE189-ECA3-4BA9-A5C0-FB556FDB4D24}" type="sibTrans" cxnId="{2D151879-3D0B-4A7E-85F5-DD1A89A2B80E}">
      <dgm:prSet/>
      <dgm:spPr/>
      <dgm:t>
        <a:bodyPr/>
        <a:lstStyle/>
        <a:p>
          <a:endParaRPr lang="en-GB"/>
        </a:p>
      </dgm:t>
    </dgm:pt>
    <dgm:pt modelId="{114DFA0A-2EA6-4767-B9D9-D0F40655FD3E}">
      <dgm:prSet phldrT="[Text]"/>
      <dgm:spPr/>
      <dgm:t>
        <a:bodyPr/>
        <a:lstStyle/>
        <a:p>
          <a:r>
            <a:rPr lang="en-US" b="1" dirty="0" smtClean="0"/>
            <a:t>1989</a:t>
          </a:r>
          <a:endParaRPr lang="en-GB" b="1" dirty="0"/>
        </a:p>
      </dgm:t>
    </dgm:pt>
    <dgm:pt modelId="{395277AC-E048-48F4-8404-0314FF9EE99D}" type="parTrans" cxnId="{554B8338-9CB5-4B0A-8602-D15FA3CF6852}">
      <dgm:prSet/>
      <dgm:spPr/>
      <dgm:t>
        <a:bodyPr/>
        <a:lstStyle/>
        <a:p>
          <a:endParaRPr lang="en-GB"/>
        </a:p>
      </dgm:t>
    </dgm:pt>
    <dgm:pt modelId="{0179D55C-B62F-46CB-A96B-111862417055}" type="sibTrans" cxnId="{554B8338-9CB5-4B0A-8602-D15FA3CF6852}">
      <dgm:prSet/>
      <dgm:spPr/>
      <dgm:t>
        <a:bodyPr/>
        <a:lstStyle/>
        <a:p>
          <a:endParaRPr lang="en-GB"/>
        </a:p>
      </dgm:t>
    </dgm:pt>
    <dgm:pt modelId="{6FB34736-AED5-4673-8BEB-B5202975B73E}">
      <dgm:prSet phldrT="[Text]"/>
      <dgm:spPr/>
      <dgm:t>
        <a:bodyPr/>
        <a:lstStyle/>
        <a:p>
          <a:r>
            <a:rPr lang="en-US" b="1" dirty="0" smtClean="0"/>
            <a:t>First locally acquired HIV infection</a:t>
          </a:r>
          <a:endParaRPr lang="en-GB" b="1" dirty="0"/>
        </a:p>
      </dgm:t>
    </dgm:pt>
    <dgm:pt modelId="{381F63C5-86D2-4BE6-8CEF-245B0A15E09A}" type="parTrans" cxnId="{B972CC1A-B280-4C9F-A1FD-E50AC0F6E4A0}">
      <dgm:prSet/>
      <dgm:spPr/>
      <dgm:t>
        <a:bodyPr/>
        <a:lstStyle/>
        <a:p>
          <a:endParaRPr lang="en-GB"/>
        </a:p>
      </dgm:t>
    </dgm:pt>
    <dgm:pt modelId="{575A7DCE-FF3B-42B6-906F-60AF8E90379A}" type="sibTrans" cxnId="{B972CC1A-B280-4C9F-A1FD-E50AC0F6E4A0}">
      <dgm:prSet/>
      <dgm:spPr/>
      <dgm:t>
        <a:bodyPr/>
        <a:lstStyle/>
        <a:p>
          <a:endParaRPr lang="en-GB"/>
        </a:p>
      </dgm:t>
    </dgm:pt>
    <dgm:pt modelId="{60BE5E93-2441-48D1-999E-1AD9E0B8EA0D}" type="pres">
      <dgm:prSet presAssocID="{663C822C-0127-450B-8C6E-544D576CC2D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7D99441-3942-4BF8-8585-8B7AF19EA2C5}" type="pres">
      <dgm:prSet presAssocID="{873F806F-A880-4A91-9CCD-4B3500C932A5}" presName="composite" presStyleCnt="0"/>
      <dgm:spPr/>
    </dgm:pt>
    <dgm:pt modelId="{5D5EA113-F1CB-4CA4-9BE6-D403E8357AA9}" type="pres">
      <dgm:prSet presAssocID="{873F806F-A880-4A91-9CCD-4B3500C932A5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BA6F7A5-A2AE-4F7A-9CDC-8EEE850196F6}" type="pres">
      <dgm:prSet presAssocID="{873F806F-A880-4A91-9CCD-4B3500C932A5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37D6BC-096C-4E5D-B023-CE81B2D2045A}" type="pres">
      <dgm:prSet presAssocID="{CD26B84A-4DFF-4081-BF17-235D83539C42}" presName="sp" presStyleCnt="0"/>
      <dgm:spPr/>
    </dgm:pt>
    <dgm:pt modelId="{6FA50C0F-62DF-49CE-8B9E-94189CD704E6}" type="pres">
      <dgm:prSet presAssocID="{114DFA0A-2EA6-4767-B9D9-D0F40655FD3E}" presName="composite" presStyleCnt="0"/>
      <dgm:spPr/>
    </dgm:pt>
    <dgm:pt modelId="{C3D4D19D-EA9C-4515-8B93-8A91BDFDDDB4}" type="pres">
      <dgm:prSet presAssocID="{114DFA0A-2EA6-4767-B9D9-D0F40655FD3E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CFBEF3-51B6-4BCA-B745-DD9687F37796}" type="pres">
      <dgm:prSet presAssocID="{114DFA0A-2EA6-4767-B9D9-D0F40655FD3E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C019320-CAD7-4888-B669-AE29131BE4C7}" srcId="{663C822C-0127-450B-8C6E-544D576CC2D8}" destId="{873F806F-A880-4A91-9CCD-4B3500C932A5}" srcOrd="0" destOrd="0" parTransId="{DD493945-B71F-479F-8C49-CC79F5F00BAA}" sibTransId="{CD26B84A-4DFF-4081-BF17-235D83539C42}"/>
    <dgm:cxn modelId="{FB44B1C8-9BC2-432B-ABC4-76E81E44D3AA}" type="presOf" srcId="{663C822C-0127-450B-8C6E-544D576CC2D8}" destId="{60BE5E93-2441-48D1-999E-1AD9E0B8EA0D}" srcOrd="0" destOrd="0" presId="urn:microsoft.com/office/officeart/2005/8/layout/chevron2"/>
    <dgm:cxn modelId="{2D151879-3D0B-4A7E-85F5-DD1A89A2B80E}" srcId="{873F806F-A880-4A91-9CCD-4B3500C932A5}" destId="{2D70F6DD-2B94-43FD-958D-C1EE559846D8}" srcOrd="0" destOrd="0" parTransId="{AA0D9E7E-4D38-47B8-9250-F154659D1D90}" sibTransId="{009DE189-ECA3-4BA9-A5C0-FB556FDB4D24}"/>
    <dgm:cxn modelId="{B972CC1A-B280-4C9F-A1FD-E50AC0F6E4A0}" srcId="{114DFA0A-2EA6-4767-B9D9-D0F40655FD3E}" destId="{6FB34736-AED5-4673-8BEB-B5202975B73E}" srcOrd="0" destOrd="0" parTransId="{381F63C5-86D2-4BE6-8CEF-245B0A15E09A}" sibTransId="{575A7DCE-FF3B-42B6-906F-60AF8E90379A}"/>
    <dgm:cxn modelId="{9FAB49DA-8B55-4A3C-84A4-D4F20E02C444}" type="presOf" srcId="{2D70F6DD-2B94-43FD-958D-C1EE559846D8}" destId="{6BA6F7A5-A2AE-4F7A-9CDC-8EEE850196F6}" srcOrd="0" destOrd="0" presId="urn:microsoft.com/office/officeart/2005/8/layout/chevron2"/>
    <dgm:cxn modelId="{CA9E8F16-39E4-4E26-81A9-D08CA6B3AFF5}" type="presOf" srcId="{114DFA0A-2EA6-4767-B9D9-D0F40655FD3E}" destId="{C3D4D19D-EA9C-4515-8B93-8A91BDFDDDB4}" srcOrd="0" destOrd="0" presId="urn:microsoft.com/office/officeart/2005/8/layout/chevron2"/>
    <dgm:cxn modelId="{ED432F00-5844-444B-8667-1845230B8270}" type="presOf" srcId="{6FB34736-AED5-4673-8BEB-B5202975B73E}" destId="{60CFBEF3-51B6-4BCA-B745-DD9687F37796}" srcOrd="0" destOrd="0" presId="urn:microsoft.com/office/officeart/2005/8/layout/chevron2"/>
    <dgm:cxn modelId="{1EBF3B15-65A7-4B45-9D01-C2E0A2412B8B}" type="presOf" srcId="{873F806F-A880-4A91-9CCD-4B3500C932A5}" destId="{5D5EA113-F1CB-4CA4-9BE6-D403E8357AA9}" srcOrd="0" destOrd="0" presId="urn:microsoft.com/office/officeart/2005/8/layout/chevron2"/>
    <dgm:cxn modelId="{554B8338-9CB5-4B0A-8602-D15FA3CF6852}" srcId="{663C822C-0127-450B-8C6E-544D576CC2D8}" destId="{114DFA0A-2EA6-4767-B9D9-D0F40655FD3E}" srcOrd="1" destOrd="0" parTransId="{395277AC-E048-48F4-8404-0314FF9EE99D}" sibTransId="{0179D55C-B62F-46CB-A96B-111862417055}"/>
    <dgm:cxn modelId="{F8CE50F3-D33F-44A1-94D9-A76BDA66533F}" type="presParOf" srcId="{60BE5E93-2441-48D1-999E-1AD9E0B8EA0D}" destId="{F7D99441-3942-4BF8-8585-8B7AF19EA2C5}" srcOrd="0" destOrd="0" presId="urn:microsoft.com/office/officeart/2005/8/layout/chevron2"/>
    <dgm:cxn modelId="{625F3F84-2A73-4668-83EC-E3D8E8E33C21}" type="presParOf" srcId="{F7D99441-3942-4BF8-8585-8B7AF19EA2C5}" destId="{5D5EA113-F1CB-4CA4-9BE6-D403E8357AA9}" srcOrd="0" destOrd="0" presId="urn:microsoft.com/office/officeart/2005/8/layout/chevron2"/>
    <dgm:cxn modelId="{E6A1B27A-F2C0-4A69-95B7-981E43007EF2}" type="presParOf" srcId="{F7D99441-3942-4BF8-8585-8B7AF19EA2C5}" destId="{6BA6F7A5-A2AE-4F7A-9CDC-8EEE850196F6}" srcOrd="1" destOrd="0" presId="urn:microsoft.com/office/officeart/2005/8/layout/chevron2"/>
    <dgm:cxn modelId="{39DC9F50-0C25-43C7-83F8-24CB1ED630B4}" type="presParOf" srcId="{60BE5E93-2441-48D1-999E-1AD9E0B8EA0D}" destId="{9A37D6BC-096C-4E5D-B023-CE81B2D2045A}" srcOrd="1" destOrd="0" presId="urn:microsoft.com/office/officeart/2005/8/layout/chevron2"/>
    <dgm:cxn modelId="{A941632B-8FC3-4D53-AAD3-3DF585CFA487}" type="presParOf" srcId="{60BE5E93-2441-48D1-999E-1AD9E0B8EA0D}" destId="{6FA50C0F-62DF-49CE-8B9E-94189CD704E6}" srcOrd="2" destOrd="0" presId="urn:microsoft.com/office/officeart/2005/8/layout/chevron2"/>
    <dgm:cxn modelId="{843C4E7C-7582-4BC2-AD44-8D4AC96B6288}" type="presParOf" srcId="{6FA50C0F-62DF-49CE-8B9E-94189CD704E6}" destId="{C3D4D19D-EA9C-4515-8B93-8A91BDFDDDB4}" srcOrd="0" destOrd="0" presId="urn:microsoft.com/office/officeart/2005/8/layout/chevron2"/>
    <dgm:cxn modelId="{C5BD1257-DC89-4903-A066-752D1FCB9DD2}" type="presParOf" srcId="{6FA50C0F-62DF-49CE-8B9E-94189CD704E6}" destId="{60CFBEF3-51B6-4BCA-B745-DD9687F3779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E99193-ED02-461C-AD72-A8823ABFD39E}" type="doc">
      <dgm:prSet loTypeId="urn:microsoft.com/office/officeart/2005/8/layout/venn1" loCatId="relationship" qsTypeId="urn:microsoft.com/office/officeart/2005/8/quickstyle/simple3" qsCatId="simple" csTypeId="urn:microsoft.com/office/officeart/2005/8/colors/accent3_5" csCatId="accent3" phldr="1"/>
      <dgm:spPr/>
    </dgm:pt>
    <dgm:pt modelId="{4E38FE1B-E0BC-45FC-A2CC-047676D3506D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C00000"/>
        </a:solidFill>
      </dgm:spPr>
      <dgm:t>
        <a:bodyPr/>
        <a:lstStyle/>
        <a:p>
          <a:r>
            <a:rPr lang="en-US" sz="2800" b="1" dirty="0" smtClean="0">
              <a:solidFill>
                <a:schemeClr val="bg1"/>
              </a:solidFill>
            </a:rPr>
            <a:t>Sex workers</a:t>
          </a:r>
          <a:endParaRPr lang="en-GB" sz="2800" b="1" dirty="0">
            <a:solidFill>
              <a:schemeClr val="bg1"/>
            </a:solidFill>
          </a:endParaRPr>
        </a:p>
      </dgm:t>
    </dgm:pt>
    <dgm:pt modelId="{FC4F620F-6DE0-411C-879A-7CA831845214}" type="parTrans" cxnId="{4B3370DD-F083-45E8-970F-45B9F36355BD}">
      <dgm:prSet/>
      <dgm:spPr/>
      <dgm:t>
        <a:bodyPr/>
        <a:lstStyle/>
        <a:p>
          <a:endParaRPr lang="en-GB"/>
        </a:p>
      </dgm:t>
    </dgm:pt>
    <dgm:pt modelId="{D452A75A-8603-49AE-AD00-D082C8044FFE}" type="sibTrans" cxnId="{4B3370DD-F083-45E8-970F-45B9F36355BD}">
      <dgm:prSet/>
      <dgm:spPr/>
      <dgm:t>
        <a:bodyPr/>
        <a:lstStyle/>
        <a:p>
          <a:endParaRPr lang="en-GB"/>
        </a:p>
      </dgm:t>
    </dgm:pt>
    <dgm:pt modelId="{9702015E-3F29-4DDC-A6DB-5E63D245C1D1}">
      <dgm:prSet phldrT="[Text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IV drug users</a:t>
          </a:r>
          <a:endParaRPr lang="en-GB" sz="2000" b="1" dirty="0">
            <a:solidFill>
              <a:schemeClr val="bg1"/>
            </a:solidFill>
          </a:endParaRPr>
        </a:p>
      </dgm:t>
    </dgm:pt>
    <dgm:pt modelId="{EAD81226-EFE5-445F-8CD0-68E45A0244CA}" type="parTrans" cxnId="{5C2459AD-0756-4ED2-9C89-211E72579653}">
      <dgm:prSet/>
      <dgm:spPr/>
      <dgm:t>
        <a:bodyPr/>
        <a:lstStyle/>
        <a:p>
          <a:endParaRPr lang="en-GB"/>
        </a:p>
      </dgm:t>
    </dgm:pt>
    <dgm:pt modelId="{D187FCD6-F914-468C-83D0-0D32A629BE2B}" type="sibTrans" cxnId="{5C2459AD-0756-4ED2-9C89-211E72579653}">
      <dgm:prSet/>
      <dgm:spPr/>
      <dgm:t>
        <a:bodyPr/>
        <a:lstStyle/>
        <a:p>
          <a:endParaRPr lang="en-GB"/>
        </a:p>
      </dgm:t>
    </dgm:pt>
    <dgm:pt modelId="{819D9085-A8D1-4AD6-937B-1E60915ADCB9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MSM</a:t>
          </a:r>
          <a:endParaRPr lang="en-GB" sz="2000" b="1" dirty="0">
            <a:solidFill>
              <a:schemeClr val="bg1"/>
            </a:solidFill>
          </a:endParaRPr>
        </a:p>
      </dgm:t>
    </dgm:pt>
    <dgm:pt modelId="{6BB79725-AF51-4558-926B-EDA486B32D7A}" type="parTrans" cxnId="{BD5CBE8A-FDA4-4BF9-B2DB-916ABC3CEDF4}">
      <dgm:prSet/>
      <dgm:spPr/>
      <dgm:t>
        <a:bodyPr/>
        <a:lstStyle/>
        <a:p>
          <a:endParaRPr lang="en-GB"/>
        </a:p>
      </dgm:t>
    </dgm:pt>
    <dgm:pt modelId="{0437C2CE-8060-44F5-B5F0-A6878CC53EF0}" type="sibTrans" cxnId="{BD5CBE8A-FDA4-4BF9-B2DB-916ABC3CEDF4}">
      <dgm:prSet/>
      <dgm:spPr/>
      <dgm:t>
        <a:bodyPr/>
        <a:lstStyle/>
        <a:p>
          <a:endParaRPr lang="en-GB"/>
        </a:p>
      </dgm:t>
    </dgm:pt>
    <dgm:pt modelId="{32136A64-D890-48FF-A1D5-6484B8F85655}" type="pres">
      <dgm:prSet presAssocID="{44E99193-ED02-461C-AD72-A8823ABFD39E}" presName="compositeShape" presStyleCnt="0">
        <dgm:presLayoutVars>
          <dgm:chMax val="7"/>
          <dgm:dir/>
          <dgm:resizeHandles val="exact"/>
        </dgm:presLayoutVars>
      </dgm:prSet>
      <dgm:spPr/>
    </dgm:pt>
    <dgm:pt modelId="{FF0F0BE0-908A-476C-A73A-E155BFA0DAFC}" type="pres">
      <dgm:prSet presAssocID="{4E38FE1B-E0BC-45FC-A2CC-047676D3506D}" presName="circ1" presStyleLbl="vennNode1" presStyleIdx="0" presStyleCnt="3" custScaleX="130746" custScaleY="115285"/>
      <dgm:spPr/>
      <dgm:t>
        <a:bodyPr/>
        <a:lstStyle/>
        <a:p>
          <a:endParaRPr lang="en-GB"/>
        </a:p>
      </dgm:t>
    </dgm:pt>
    <dgm:pt modelId="{15ABBCA0-167A-4D8D-8518-B9D4FD838DFE}" type="pres">
      <dgm:prSet presAssocID="{4E38FE1B-E0BC-45FC-A2CC-047676D3506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23A8BBB-0169-4D68-B415-73BA36C52367}" type="pres">
      <dgm:prSet presAssocID="{9702015E-3F29-4DDC-A6DB-5E63D245C1D1}" presName="circ2" presStyleLbl="vennNode1" presStyleIdx="1" presStyleCnt="3" custScaleX="53590" custScaleY="42643" custLinFactNeighborX="-33555" custLinFactNeighborY="-4881"/>
      <dgm:spPr/>
      <dgm:t>
        <a:bodyPr/>
        <a:lstStyle/>
        <a:p>
          <a:endParaRPr lang="en-GB"/>
        </a:p>
      </dgm:t>
    </dgm:pt>
    <dgm:pt modelId="{5F5C156D-85B0-43F6-95B9-1A1AD8A88B84}" type="pres">
      <dgm:prSet presAssocID="{9702015E-3F29-4DDC-A6DB-5E63D245C1D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56FE468-E4EB-40E6-9798-2CD061822C5E}" type="pres">
      <dgm:prSet presAssocID="{819D9085-A8D1-4AD6-937B-1E60915ADCB9}" presName="circ3" presStyleLbl="vennNode1" presStyleIdx="2" presStyleCnt="3" custScaleX="77076" custScaleY="75962" custLinFactNeighborX="-9985" custLinFactNeighborY="721"/>
      <dgm:spPr/>
      <dgm:t>
        <a:bodyPr/>
        <a:lstStyle/>
        <a:p>
          <a:endParaRPr lang="en-GB"/>
        </a:p>
      </dgm:t>
    </dgm:pt>
    <dgm:pt modelId="{46AB2E46-C61E-4060-99E8-887601701288}" type="pres">
      <dgm:prSet presAssocID="{819D9085-A8D1-4AD6-937B-1E60915ADCB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05A7F58-4FC7-484F-8AC9-1AEAE5F7463C}" type="presOf" srcId="{4E38FE1B-E0BC-45FC-A2CC-047676D3506D}" destId="{15ABBCA0-167A-4D8D-8518-B9D4FD838DFE}" srcOrd="1" destOrd="0" presId="urn:microsoft.com/office/officeart/2005/8/layout/venn1"/>
    <dgm:cxn modelId="{5C2459AD-0756-4ED2-9C89-211E72579653}" srcId="{44E99193-ED02-461C-AD72-A8823ABFD39E}" destId="{9702015E-3F29-4DDC-A6DB-5E63D245C1D1}" srcOrd="1" destOrd="0" parTransId="{EAD81226-EFE5-445F-8CD0-68E45A0244CA}" sibTransId="{D187FCD6-F914-468C-83D0-0D32A629BE2B}"/>
    <dgm:cxn modelId="{4B3370DD-F083-45E8-970F-45B9F36355BD}" srcId="{44E99193-ED02-461C-AD72-A8823ABFD39E}" destId="{4E38FE1B-E0BC-45FC-A2CC-047676D3506D}" srcOrd="0" destOrd="0" parTransId="{FC4F620F-6DE0-411C-879A-7CA831845214}" sibTransId="{D452A75A-8603-49AE-AD00-D082C8044FFE}"/>
    <dgm:cxn modelId="{02CAAC6A-41ED-479B-A062-120ACE852029}" type="presOf" srcId="{819D9085-A8D1-4AD6-937B-1E60915ADCB9}" destId="{46AB2E46-C61E-4060-99E8-887601701288}" srcOrd="1" destOrd="0" presId="urn:microsoft.com/office/officeart/2005/8/layout/venn1"/>
    <dgm:cxn modelId="{765AB492-615A-4607-B44E-4BE643749624}" type="presOf" srcId="{4E38FE1B-E0BC-45FC-A2CC-047676D3506D}" destId="{FF0F0BE0-908A-476C-A73A-E155BFA0DAFC}" srcOrd="0" destOrd="0" presId="urn:microsoft.com/office/officeart/2005/8/layout/venn1"/>
    <dgm:cxn modelId="{BD5CBE8A-FDA4-4BF9-B2DB-916ABC3CEDF4}" srcId="{44E99193-ED02-461C-AD72-A8823ABFD39E}" destId="{819D9085-A8D1-4AD6-937B-1E60915ADCB9}" srcOrd="2" destOrd="0" parTransId="{6BB79725-AF51-4558-926B-EDA486B32D7A}" sibTransId="{0437C2CE-8060-44F5-B5F0-A6878CC53EF0}"/>
    <dgm:cxn modelId="{161B4FA3-8AC3-4883-81C5-F1B44A83CC28}" type="presOf" srcId="{819D9085-A8D1-4AD6-937B-1E60915ADCB9}" destId="{156FE468-E4EB-40E6-9798-2CD061822C5E}" srcOrd="0" destOrd="0" presId="urn:microsoft.com/office/officeart/2005/8/layout/venn1"/>
    <dgm:cxn modelId="{82EEEEB8-1560-43DC-A138-20BD06837E6E}" type="presOf" srcId="{9702015E-3F29-4DDC-A6DB-5E63D245C1D1}" destId="{B23A8BBB-0169-4D68-B415-73BA36C52367}" srcOrd="0" destOrd="0" presId="urn:microsoft.com/office/officeart/2005/8/layout/venn1"/>
    <dgm:cxn modelId="{83DAF9A9-287E-4D11-B196-54BA0F7E8F02}" type="presOf" srcId="{9702015E-3F29-4DDC-A6DB-5E63D245C1D1}" destId="{5F5C156D-85B0-43F6-95B9-1A1AD8A88B84}" srcOrd="1" destOrd="0" presId="urn:microsoft.com/office/officeart/2005/8/layout/venn1"/>
    <dgm:cxn modelId="{F3EF7822-93AB-4003-9D80-ADE1F3DD975A}" type="presOf" srcId="{44E99193-ED02-461C-AD72-A8823ABFD39E}" destId="{32136A64-D890-48FF-A1D5-6484B8F85655}" srcOrd="0" destOrd="0" presId="urn:microsoft.com/office/officeart/2005/8/layout/venn1"/>
    <dgm:cxn modelId="{FF5965B2-CF94-4744-BE80-318CCB374B3F}" type="presParOf" srcId="{32136A64-D890-48FF-A1D5-6484B8F85655}" destId="{FF0F0BE0-908A-476C-A73A-E155BFA0DAFC}" srcOrd="0" destOrd="0" presId="urn:microsoft.com/office/officeart/2005/8/layout/venn1"/>
    <dgm:cxn modelId="{10EC4120-CA68-4871-8CA0-09C65F186867}" type="presParOf" srcId="{32136A64-D890-48FF-A1D5-6484B8F85655}" destId="{15ABBCA0-167A-4D8D-8518-B9D4FD838DFE}" srcOrd="1" destOrd="0" presId="urn:microsoft.com/office/officeart/2005/8/layout/venn1"/>
    <dgm:cxn modelId="{78C37DCC-3186-46ED-A5C0-18FB9BCB55EF}" type="presParOf" srcId="{32136A64-D890-48FF-A1D5-6484B8F85655}" destId="{B23A8BBB-0169-4D68-B415-73BA36C52367}" srcOrd="2" destOrd="0" presId="urn:microsoft.com/office/officeart/2005/8/layout/venn1"/>
    <dgm:cxn modelId="{746F615E-07C4-43D4-9C73-932D335FAEE9}" type="presParOf" srcId="{32136A64-D890-48FF-A1D5-6484B8F85655}" destId="{5F5C156D-85B0-43F6-95B9-1A1AD8A88B84}" srcOrd="3" destOrd="0" presId="urn:microsoft.com/office/officeart/2005/8/layout/venn1"/>
    <dgm:cxn modelId="{C5A33D8A-EA20-423F-8C60-985833EE20AE}" type="presParOf" srcId="{32136A64-D890-48FF-A1D5-6484B8F85655}" destId="{156FE468-E4EB-40E6-9798-2CD061822C5E}" srcOrd="4" destOrd="0" presId="urn:microsoft.com/office/officeart/2005/8/layout/venn1"/>
    <dgm:cxn modelId="{A3D37A07-5317-44D4-A6A9-4856C6F174C6}" type="presParOf" srcId="{32136A64-D890-48FF-A1D5-6484B8F85655}" destId="{46AB2E46-C61E-4060-99E8-887601701288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F014C9-B76D-426A-9159-8375112A235F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081AFF5-B0F2-44EB-9FF6-AE0914420FD2}">
      <dgm:prSet custT="1"/>
      <dgm:spPr/>
      <dgm:t>
        <a:bodyPr/>
        <a:lstStyle/>
        <a:p>
          <a:pPr rtl="0"/>
          <a:r>
            <a:rPr lang="en-US" sz="1500" b="1" dirty="0" smtClean="0"/>
            <a:t>Low injecting </a:t>
          </a:r>
          <a:r>
            <a:rPr lang="en-US" sz="1600" b="1" dirty="0" smtClean="0"/>
            <a:t>drug</a:t>
          </a:r>
          <a:r>
            <a:rPr lang="en-US" sz="1500" b="1" dirty="0" smtClean="0"/>
            <a:t> use </a:t>
          </a:r>
          <a:endParaRPr lang="en-US" sz="1500" b="1" dirty="0"/>
        </a:p>
      </dgm:t>
    </dgm:pt>
    <dgm:pt modelId="{8E330BAE-200F-45FA-9FF8-6E875983C5DB}" type="parTrans" cxnId="{A0159CAE-6E54-4A2F-8AEB-B079D61DE93B}">
      <dgm:prSet/>
      <dgm:spPr/>
      <dgm:t>
        <a:bodyPr/>
        <a:lstStyle/>
        <a:p>
          <a:endParaRPr lang="en-GB" b="1"/>
        </a:p>
      </dgm:t>
    </dgm:pt>
    <dgm:pt modelId="{B7FC491E-FFCA-4E1F-ADA8-01BC4CB9976A}" type="sibTrans" cxnId="{A0159CAE-6E54-4A2F-8AEB-B079D61DE93B}">
      <dgm:prSet/>
      <dgm:spPr/>
      <dgm:t>
        <a:bodyPr/>
        <a:lstStyle/>
        <a:p>
          <a:endParaRPr lang="en-GB" b="1"/>
        </a:p>
      </dgm:t>
    </dgm:pt>
    <dgm:pt modelId="{13B254AC-D079-4181-BC37-F124C0D2711B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b="1" dirty="0" smtClean="0"/>
            <a:t>Low sexual concurrency </a:t>
          </a:r>
          <a:endParaRPr lang="en-US" b="1" dirty="0"/>
        </a:p>
      </dgm:t>
    </dgm:pt>
    <dgm:pt modelId="{E2484793-4838-462D-90D0-BF7D7F2B88DC}" type="parTrans" cxnId="{14E28613-5F71-4FDF-8B0D-7A680E324B0D}">
      <dgm:prSet/>
      <dgm:spPr/>
      <dgm:t>
        <a:bodyPr/>
        <a:lstStyle/>
        <a:p>
          <a:endParaRPr lang="en-GB" b="1"/>
        </a:p>
      </dgm:t>
    </dgm:pt>
    <dgm:pt modelId="{F759D69A-20E7-4380-89BC-B259AE5C8A08}" type="sibTrans" cxnId="{14E28613-5F71-4FDF-8B0D-7A680E324B0D}">
      <dgm:prSet/>
      <dgm:spPr/>
      <dgm:t>
        <a:bodyPr/>
        <a:lstStyle/>
        <a:p>
          <a:endParaRPr lang="en-GB" b="1"/>
        </a:p>
      </dgm:t>
    </dgm:pt>
    <dgm:pt modelId="{F5297E02-9BDD-4FA4-9B14-6DB638DE3AF7}">
      <dgm:prSet/>
      <dgm:spPr>
        <a:solidFill>
          <a:srgbClr val="C00000"/>
        </a:solidFill>
      </dgm:spPr>
      <dgm:t>
        <a:bodyPr/>
        <a:lstStyle/>
        <a:p>
          <a:pPr rtl="0"/>
          <a:r>
            <a:rPr lang="en-US" b="1" dirty="0" smtClean="0"/>
            <a:t>High literacy rate </a:t>
          </a:r>
          <a:endParaRPr lang="en-US" b="1" dirty="0"/>
        </a:p>
      </dgm:t>
    </dgm:pt>
    <dgm:pt modelId="{514787DE-38BE-412E-9EFB-274EC4A174AB}" type="parTrans" cxnId="{3F5DC2C1-130C-4F64-A537-2DC7C674E8C5}">
      <dgm:prSet/>
      <dgm:spPr/>
      <dgm:t>
        <a:bodyPr/>
        <a:lstStyle/>
        <a:p>
          <a:endParaRPr lang="en-GB" b="1"/>
        </a:p>
      </dgm:t>
    </dgm:pt>
    <dgm:pt modelId="{0F02793B-8A33-47D2-9ADD-FBFE336FE7BB}" type="sibTrans" cxnId="{3F5DC2C1-130C-4F64-A537-2DC7C674E8C5}">
      <dgm:prSet/>
      <dgm:spPr/>
      <dgm:t>
        <a:bodyPr/>
        <a:lstStyle/>
        <a:p>
          <a:endParaRPr lang="en-GB" b="1"/>
        </a:p>
      </dgm:t>
    </dgm:pt>
    <dgm:pt modelId="{F01AA2BC-736E-48D2-BFA1-DAEF97C59661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en-US" b="1" dirty="0" smtClean="0"/>
            <a:t>Favourable socio-cultural norms</a:t>
          </a:r>
          <a:endParaRPr lang="en-US" b="1" dirty="0"/>
        </a:p>
      </dgm:t>
    </dgm:pt>
    <dgm:pt modelId="{C020A3DD-7C67-472A-8D1C-C100373A0173}" type="parTrans" cxnId="{9DD52DA9-EE3F-4F17-9421-56B1965DF1FF}">
      <dgm:prSet/>
      <dgm:spPr/>
      <dgm:t>
        <a:bodyPr/>
        <a:lstStyle/>
        <a:p>
          <a:endParaRPr lang="en-GB" b="1"/>
        </a:p>
      </dgm:t>
    </dgm:pt>
    <dgm:pt modelId="{3D364748-6F99-4508-875B-6B33D6A28A1E}" type="sibTrans" cxnId="{9DD52DA9-EE3F-4F17-9421-56B1965DF1FF}">
      <dgm:prSet/>
      <dgm:spPr/>
      <dgm:t>
        <a:bodyPr/>
        <a:lstStyle/>
        <a:p>
          <a:endParaRPr lang="en-GB" b="1"/>
        </a:p>
      </dgm:t>
    </dgm:pt>
    <dgm:pt modelId="{C5352FF2-7DE5-455E-9E43-40AC2D39A427}">
      <dgm:prSet/>
      <dgm:spPr/>
      <dgm:t>
        <a:bodyPr/>
        <a:lstStyle/>
        <a:p>
          <a:pPr rtl="0"/>
          <a:endParaRPr lang="en-US" b="1" dirty="0"/>
        </a:p>
      </dgm:t>
    </dgm:pt>
    <dgm:pt modelId="{DAB5B39F-2DB0-4C91-9236-8C5BE8A36812}" type="parTrans" cxnId="{260CFB65-F5D7-4E41-9D5B-6C893E174773}">
      <dgm:prSet/>
      <dgm:spPr/>
      <dgm:t>
        <a:bodyPr/>
        <a:lstStyle/>
        <a:p>
          <a:endParaRPr lang="en-GB" b="1"/>
        </a:p>
      </dgm:t>
    </dgm:pt>
    <dgm:pt modelId="{6A0F1806-A6C2-49B7-A5DF-F3A7D723D75C}" type="sibTrans" cxnId="{260CFB65-F5D7-4E41-9D5B-6C893E174773}">
      <dgm:prSet/>
      <dgm:spPr/>
      <dgm:t>
        <a:bodyPr/>
        <a:lstStyle/>
        <a:p>
          <a:endParaRPr lang="en-GB" b="1"/>
        </a:p>
      </dgm:t>
    </dgm:pt>
    <dgm:pt modelId="{C6D9F247-1BC0-4448-9BBA-2019DD8F219B}" type="pres">
      <dgm:prSet presAssocID="{BBF014C9-B76D-426A-9159-8375112A235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667C356-E9EE-4F31-9595-9C4123C4C9F2}" type="pres">
      <dgm:prSet presAssocID="{BBF014C9-B76D-426A-9159-8375112A235F}" presName="diamond" presStyleLbl="bgShp" presStyleIdx="0" presStyleCnt="1"/>
      <dgm:spPr/>
    </dgm:pt>
    <dgm:pt modelId="{00021F93-BB4B-40F5-83F8-FABD8CF0AB2E}" type="pres">
      <dgm:prSet presAssocID="{BBF014C9-B76D-426A-9159-8375112A235F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9DEE319-1610-460E-984F-3557276F9A93}" type="pres">
      <dgm:prSet presAssocID="{BBF014C9-B76D-426A-9159-8375112A235F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B34E191-3585-4EE0-B4E0-035C5D033BBD}" type="pres">
      <dgm:prSet presAssocID="{BBF014C9-B76D-426A-9159-8375112A235F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6B5A46-67E5-47B2-B404-D0B9271BDB4C}" type="pres">
      <dgm:prSet presAssocID="{BBF014C9-B76D-426A-9159-8375112A235F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F5DC2C1-130C-4F64-A537-2DC7C674E8C5}" srcId="{BBF014C9-B76D-426A-9159-8375112A235F}" destId="{F5297E02-9BDD-4FA4-9B14-6DB638DE3AF7}" srcOrd="2" destOrd="0" parTransId="{514787DE-38BE-412E-9EFB-274EC4A174AB}" sibTransId="{0F02793B-8A33-47D2-9ADD-FBFE336FE7BB}"/>
    <dgm:cxn modelId="{C6937165-2BA7-4341-9993-56CCFE72CBE2}" type="presOf" srcId="{13B254AC-D079-4181-BC37-F124C0D2711B}" destId="{D9DEE319-1610-460E-984F-3557276F9A93}" srcOrd="0" destOrd="0" presId="urn:microsoft.com/office/officeart/2005/8/layout/matrix3"/>
    <dgm:cxn modelId="{677D876B-879D-4E93-8297-93D11F9CB6E4}" type="presOf" srcId="{F5297E02-9BDD-4FA4-9B14-6DB638DE3AF7}" destId="{AB34E191-3585-4EE0-B4E0-035C5D033BBD}" srcOrd="0" destOrd="0" presId="urn:microsoft.com/office/officeart/2005/8/layout/matrix3"/>
    <dgm:cxn modelId="{EBBA250F-54F4-4B94-89BB-89D487B8544A}" type="presOf" srcId="{2081AFF5-B0F2-44EB-9FF6-AE0914420FD2}" destId="{00021F93-BB4B-40F5-83F8-FABD8CF0AB2E}" srcOrd="0" destOrd="0" presId="urn:microsoft.com/office/officeart/2005/8/layout/matrix3"/>
    <dgm:cxn modelId="{14E28613-5F71-4FDF-8B0D-7A680E324B0D}" srcId="{BBF014C9-B76D-426A-9159-8375112A235F}" destId="{13B254AC-D079-4181-BC37-F124C0D2711B}" srcOrd="1" destOrd="0" parTransId="{E2484793-4838-462D-90D0-BF7D7F2B88DC}" sibTransId="{F759D69A-20E7-4380-89BC-B259AE5C8A08}"/>
    <dgm:cxn modelId="{260CFB65-F5D7-4E41-9D5B-6C893E174773}" srcId="{BBF014C9-B76D-426A-9159-8375112A235F}" destId="{C5352FF2-7DE5-455E-9E43-40AC2D39A427}" srcOrd="4" destOrd="0" parTransId="{DAB5B39F-2DB0-4C91-9236-8C5BE8A36812}" sibTransId="{6A0F1806-A6C2-49B7-A5DF-F3A7D723D75C}"/>
    <dgm:cxn modelId="{9DD52DA9-EE3F-4F17-9421-56B1965DF1FF}" srcId="{BBF014C9-B76D-426A-9159-8375112A235F}" destId="{F01AA2BC-736E-48D2-BFA1-DAEF97C59661}" srcOrd="3" destOrd="0" parTransId="{C020A3DD-7C67-472A-8D1C-C100373A0173}" sibTransId="{3D364748-6F99-4508-875B-6B33D6A28A1E}"/>
    <dgm:cxn modelId="{A0159CAE-6E54-4A2F-8AEB-B079D61DE93B}" srcId="{BBF014C9-B76D-426A-9159-8375112A235F}" destId="{2081AFF5-B0F2-44EB-9FF6-AE0914420FD2}" srcOrd="0" destOrd="0" parTransId="{8E330BAE-200F-45FA-9FF8-6E875983C5DB}" sibTransId="{B7FC491E-FFCA-4E1F-ADA8-01BC4CB9976A}"/>
    <dgm:cxn modelId="{77204A5E-F7DA-41BD-AC1D-31C5D5C77E5F}" type="presOf" srcId="{BBF014C9-B76D-426A-9159-8375112A235F}" destId="{C6D9F247-1BC0-4448-9BBA-2019DD8F219B}" srcOrd="0" destOrd="0" presId="urn:microsoft.com/office/officeart/2005/8/layout/matrix3"/>
    <dgm:cxn modelId="{ED8F6C27-9DC6-4C9A-A60D-963CDCEA4A37}" type="presOf" srcId="{F01AA2BC-736E-48D2-BFA1-DAEF97C59661}" destId="{BC6B5A46-67E5-47B2-B404-D0B9271BDB4C}" srcOrd="0" destOrd="0" presId="urn:microsoft.com/office/officeart/2005/8/layout/matrix3"/>
    <dgm:cxn modelId="{1427F008-A5CA-4653-8369-DC183F8EF882}" type="presParOf" srcId="{C6D9F247-1BC0-4448-9BBA-2019DD8F219B}" destId="{C667C356-E9EE-4F31-9595-9C4123C4C9F2}" srcOrd="0" destOrd="0" presId="urn:microsoft.com/office/officeart/2005/8/layout/matrix3"/>
    <dgm:cxn modelId="{AF3EA94D-71D3-4B28-8DC2-4354A2207F31}" type="presParOf" srcId="{C6D9F247-1BC0-4448-9BBA-2019DD8F219B}" destId="{00021F93-BB4B-40F5-83F8-FABD8CF0AB2E}" srcOrd="1" destOrd="0" presId="urn:microsoft.com/office/officeart/2005/8/layout/matrix3"/>
    <dgm:cxn modelId="{E52D31C7-7079-4354-B439-B2E45AA24F17}" type="presParOf" srcId="{C6D9F247-1BC0-4448-9BBA-2019DD8F219B}" destId="{D9DEE319-1610-460E-984F-3557276F9A93}" srcOrd="2" destOrd="0" presId="urn:microsoft.com/office/officeart/2005/8/layout/matrix3"/>
    <dgm:cxn modelId="{ABC73417-EFDA-4BB6-A13B-7B3C5730406E}" type="presParOf" srcId="{C6D9F247-1BC0-4448-9BBA-2019DD8F219B}" destId="{AB34E191-3585-4EE0-B4E0-035C5D033BBD}" srcOrd="3" destOrd="0" presId="urn:microsoft.com/office/officeart/2005/8/layout/matrix3"/>
    <dgm:cxn modelId="{6C8DF199-BDD7-4B71-B29B-0CD0B8BD2DD1}" type="presParOf" srcId="{C6D9F247-1BC0-4448-9BBA-2019DD8F219B}" destId="{BC6B5A46-67E5-47B2-B404-D0B9271BDB4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5EA113-F1CB-4CA4-9BE6-D403E8357AA9}">
      <dsp:nvSpPr>
        <dsp:cNvPr id="0" name=""/>
        <dsp:cNvSpPr/>
      </dsp:nvSpPr>
      <dsp:spPr>
        <a:xfrm rot="5400000">
          <a:off x="-375595" y="378766"/>
          <a:ext cx="2503971" cy="175277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1987</a:t>
          </a:r>
          <a:endParaRPr lang="en-GB" sz="3600" b="1" kern="1200" dirty="0" smtClean="0"/>
        </a:p>
      </dsp:txBody>
      <dsp:txXfrm rot="5400000">
        <a:off x="-375595" y="378766"/>
        <a:ext cx="2503971" cy="1752779"/>
      </dsp:txXfrm>
    </dsp:sp>
    <dsp:sp modelId="{6BA6F7A5-A2AE-4F7A-9CDC-8EEE850196F6}">
      <dsp:nvSpPr>
        <dsp:cNvPr id="0" name=""/>
        <dsp:cNvSpPr/>
      </dsp:nvSpPr>
      <dsp:spPr>
        <a:xfrm rot="5400000">
          <a:off x="4367899" y="-2611948"/>
          <a:ext cx="1627581" cy="68578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b="1" kern="1200" dirty="0" smtClean="0"/>
            <a:t>First Sri Lankan with HIV reported</a:t>
          </a:r>
          <a:endParaRPr lang="en-GB" sz="4400" b="1" kern="1200" dirty="0" smtClean="0"/>
        </a:p>
      </dsp:txBody>
      <dsp:txXfrm rot="5400000">
        <a:off x="4367899" y="-2611948"/>
        <a:ext cx="1627581" cy="6857820"/>
      </dsp:txXfrm>
    </dsp:sp>
    <dsp:sp modelId="{C3D4D19D-EA9C-4515-8B93-8A91BDFDDDB4}">
      <dsp:nvSpPr>
        <dsp:cNvPr id="0" name=""/>
        <dsp:cNvSpPr/>
      </dsp:nvSpPr>
      <dsp:spPr>
        <a:xfrm rot="5400000">
          <a:off x="-375595" y="2599203"/>
          <a:ext cx="2503971" cy="175277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900" b="1" kern="1200" dirty="0" smtClean="0"/>
            <a:t>1989</a:t>
          </a:r>
          <a:endParaRPr lang="en-GB" sz="4900" b="1" kern="1200" dirty="0"/>
        </a:p>
      </dsp:txBody>
      <dsp:txXfrm rot="5400000">
        <a:off x="-375595" y="2599203"/>
        <a:ext cx="2503971" cy="1752779"/>
      </dsp:txXfrm>
    </dsp:sp>
    <dsp:sp modelId="{60CFBEF3-51B6-4BCA-B745-DD9687F37796}">
      <dsp:nvSpPr>
        <dsp:cNvPr id="0" name=""/>
        <dsp:cNvSpPr/>
      </dsp:nvSpPr>
      <dsp:spPr>
        <a:xfrm rot="5400000">
          <a:off x="4367899" y="-391511"/>
          <a:ext cx="1627581" cy="68578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0" tIns="31750" rIns="31750" bIns="31750" numCol="1" spcCol="1270" anchor="ctr" anchorCtr="0">
          <a:noAutofit/>
        </a:bodyPr>
        <a:lstStyle/>
        <a:p>
          <a:pPr marL="285750" lvl="1" indent="-285750" algn="l" defTabSz="2222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5000" b="1" kern="1200" dirty="0" smtClean="0"/>
            <a:t>First locally acquired HIV infection</a:t>
          </a:r>
          <a:endParaRPr lang="en-GB" sz="5000" b="1" kern="1200" dirty="0"/>
        </a:p>
      </dsp:txBody>
      <dsp:txXfrm rot="5400000">
        <a:off x="4367899" y="-391511"/>
        <a:ext cx="1627581" cy="68578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0F0BE0-908A-476C-A73A-E155BFA0DAFC}">
      <dsp:nvSpPr>
        <dsp:cNvPr id="0" name=""/>
        <dsp:cNvSpPr/>
      </dsp:nvSpPr>
      <dsp:spPr>
        <a:xfrm>
          <a:off x="2465118" y="115998"/>
          <a:ext cx="3550509" cy="3130653"/>
        </a:xfrm>
        <a:prstGeom prst="ellipse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bg1"/>
              </a:solidFill>
            </a:rPr>
            <a:t>Sex workers</a:t>
          </a:r>
          <a:endParaRPr lang="en-GB" sz="2800" b="1" kern="1200" dirty="0">
            <a:solidFill>
              <a:schemeClr val="bg1"/>
            </a:solidFill>
          </a:endParaRPr>
        </a:p>
      </dsp:txBody>
      <dsp:txXfrm>
        <a:off x="2938519" y="663862"/>
        <a:ext cx="2603706" cy="1408794"/>
      </dsp:txXfrm>
    </dsp:sp>
    <dsp:sp modelId="{B23A8BBB-0169-4D68-B415-73BA36C52367}">
      <dsp:nvSpPr>
        <dsp:cNvPr id="0" name=""/>
        <dsp:cNvSpPr/>
      </dsp:nvSpPr>
      <dsp:spPr>
        <a:xfrm>
          <a:off x="3581392" y="2667011"/>
          <a:ext cx="1455278" cy="1158003"/>
        </a:xfrm>
        <a:prstGeom prst="ellipse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bg1"/>
              </a:solidFill>
            </a:rPr>
            <a:t>IV drug users</a:t>
          </a:r>
          <a:endParaRPr lang="en-GB" sz="2000" b="1" kern="1200" dirty="0">
            <a:solidFill>
              <a:schemeClr val="bg1"/>
            </a:solidFill>
          </a:endParaRPr>
        </a:p>
      </dsp:txBody>
      <dsp:txXfrm>
        <a:off x="4026465" y="2966162"/>
        <a:ext cx="873166" cy="636902"/>
      </dsp:txXfrm>
    </dsp:sp>
    <dsp:sp modelId="{156FE468-E4EB-40E6-9798-2CD061822C5E}">
      <dsp:nvSpPr>
        <dsp:cNvPr id="0" name=""/>
        <dsp:cNvSpPr/>
      </dsp:nvSpPr>
      <dsp:spPr>
        <a:xfrm>
          <a:off x="1942822" y="2366736"/>
          <a:ext cx="2093058" cy="2062807"/>
        </a:xfrm>
        <a:prstGeom prst="ellipse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bg1"/>
              </a:solidFill>
            </a:rPr>
            <a:t>MSM</a:t>
          </a:r>
          <a:endParaRPr lang="en-GB" sz="2000" b="1" kern="1200" dirty="0">
            <a:solidFill>
              <a:schemeClr val="bg1"/>
            </a:solidFill>
          </a:endParaRPr>
        </a:p>
      </dsp:txBody>
      <dsp:txXfrm>
        <a:off x="2139918" y="2899628"/>
        <a:ext cx="1255835" cy="11345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0.71296</cdr:x>
      <cdr:y>0.11785</cdr:y>
    </cdr:from>
    <cdr:to>
      <cdr:x>0.94444</cdr:x>
      <cdr:y>0.1852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867400" y="533400"/>
          <a:ext cx="1905000" cy="304800"/>
        </a:xfrm>
        <a:prstGeom xmlns:a="http://schemas.openxmlformats.org/drawingml/2006/main" prst="rect">
          <a:avLst/>
        </a:prstGeom>
        <a:ln xmlns:a="http://schemas.openxmlformats.org/drawingml/2006/main" w="635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/>
            <a:t>2</a:t>
          </a:r>
          <a:r>
            <a:rPr lang="en-US" sz="1200" b="1" dirty="0" smtClean="0"/>
            <a:t> YEAR MOVING AVERAGE</a:t>
          </a:r>
          <a:endParaRPr lang="en-US" sz="12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</cdr:x>
      <cdr:y>0.65661</cdr:y>
    </cdr:from>
    <cdr:to>
      <cdr:x>0.37963</cdr:x>
      <cdr:y>0.75763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057400" y="2971800"/>
          <a:ext cx="10668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>
            <a:lnSpc>
              <a:spcPct val="100000"/>
            </a:lnSpc>
          </a:pPr>
          <a:r>
            <a:rPr lang="en-US" sz="2800" b="1" dirty="0" smtClean="0"/>
            <a:t>0.0%</a:t>
          </a:r>
          <a:endParaRPr lang="en-US" sz="28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0.7037</cdr:x>
      <cdr:y>0.10102</cdr:y>
    </cdr:from>
    <cdr:to>
      <cdr:x>0.97223</cdr:x>
      <cdr:y>0.1852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91200" y="457200"/>
          <a:ext cx="2209824" cy="381008"/>
        </a:xfrm>
        <a:prstGeom xmlns:a="http://schemas.openxmlformats.org/drawingml/2006/main" prst="rect">
          <a:avLst/>
        </a:prstGeom>
        <a:ln xmlns:a="http://schemas.openxmlformats.org/drawingml/2006/main" w="635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/>
            <a:t>2</a:t>
          </a:r>
          <a:r>
            <a:rPr lang="en-US" sz="1400" b="1" dirty="0" smtClean="0"/>
            <a:t> YEAR MOVING AVERAGE</a:t>
          </a:r>
          <a:endParaRPr lang="en-US" sz="14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0.71296</cdr:x>
      <cdr:y>0.11785</cdr:y>
    </cdr:from>
    <cdr:to>
      <cdr:x>0.94444</cdr:x>
      <cdr:y>0.1852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867400" y="533400"/>
          <a:ext cx="1905000" cy="304800"/>
        </a:xfrm>
        <a:prstGeom xmlns:a="http://schemas.openxmlformats.org/drawingml/2006/main" prst="rect">
          <a:avLst/>
        </a:prstGeom>
        <a:ln xmlns:a="http://schemas.openxmlformats.org/drawingml/2006/main" w="635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/>
            <a:t>2</a:t>
          </a:r>
          <a:r>
            <a:rPr lang="en-US" sz="1200" b="1" dirty="0" smtClean="0"/>
            <a:t> YEAR MOVING AVERAGE</a:t>
          </a:r>
          <a:endParaRPr lang="en-US" sz="1200" b="1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0.68519</cdr:x>
      <cdr:y>0</cdr:y>
    </cdr:from>
    <cdr:to>
      <cdr:x>0.76853</cdr:x>
      <cdr:y>0.20203</cdr:y>
    </cdr:to>
    <cdr:sp macro="" textlink="">
      <cdr:nvSpPr>
        <cdr:cNvPr id="4" name="Rounded Rectangular Callout 3"/>
        <cdr:cNvSpPr/>
      </cdr:nvSpPr>
      <cdr:spPr>
        <a:xfrm xmlns:a="http://schemas.openxmlformats.org/drawingml/2006/main">
          <a:off x="5638800" y="0"/>
          <a:ext cx="685855" cy="914380"/>
        </a:xfrm>
        <a:prstGeom xmlns:a="http://schemas.openxmlformats.org/drawingml/2006/main" prst="wedgeRoundRectCallout">
          <a:avLst>
            <a:gd name="adj1" fmla="val 80021"/>
            <a:gd name="adj2" fmla="val 16346"/>
            <a:gd name="adj3" fmla="val 16667"/>
          </a:avLst>
        </a:prstGeom>
        <a:ln xmlns:a="http://schemas.openxmlformats.org/drawingml/2006/main"/>
      </cdr:spPr>
      <cdr:style>
        <a:lnRef xmlns:a="http://schemas.openxmlformats.org/drawingml/2006/main" idx="1">
          <a:schemeClr val="accent3"/>
        </a:lnRef>
        <a:fillRef xmlns:a="http://schemas.openxmlformats.org/drawingml/2006/main" idx="3">
          <a:schemeClr val="accent3"/>
        </a:fillRef>
        <a:effectRef xmlns:a="http://schemas.openxmlformats.org/drawingml/2006/main" idx="2">
          <a:schemeClr val="accent3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1200" b="1" dirty="0" smtClean="0">
              <a:solidFill>
                <a:schemeClr val="bg1"/>
              </a:solidFill>
            </a:rPr>
            <a:t>In </a:t>
          </a:r>
        </a:p>
        <a:p xmlns:a="http://schemas.openxmlformats.org/drawingml/2006/main">
          <a:pPr algn="ctr"/>
          <a:r>
            <a:rPr lang="en-US" sz="1200" b="1" dirty="0" smtClean="0">
              <a:solidFill>
                <a:schemeClr val="bg1"/>
              </a:solidFill>
            </a:rPr>
            <a:t>2009</a:t>
          </a:r>
        </a:p>
        <a:p xmlns:a="http://schemas.openxmlformats.org/drawingml/2006/main">
          <a:pPr algn="ctr"/>
          <a:r>
            <a:rPr lang="en-US" sz="1400" b="1" dirty="0" smtClean="0">
              <a:solidFill>
                <a:schemeClr val="tx1"/>
              </a:solidFill>
            </a:rPr>
            <a:t>137</a:t>
          </a:r>
          <a:r>
            <a:rPr lang="en-US" sz="1200" b="1" dirty="0" smtClean="0">
              <a:solidFill>
                <a:schemeClr val="bg1"/>
              </a:solidFill>
            </a:rPr>
            <a:t> per year</a:t>
          </a:r>
          <a:endParaRPr lang="en-US" sz="1200" b="1" dirty="0">
            <a:solidFill>
              <a:schemeClr val="bg1"/>
            </a:solidFill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0.74074</cdr:x>
      <cdr:y>0.48825</cdr:y>
    </cdr:from>
    <cdr:to>
      <cdr:x>0.93519</cdr:x>
      <cdr:y>0.55559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96000" y="2209800"/>
          <a:ext cx="16002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b="1" kern="1200" dirty="0">
              <a:solidFill>
                <a:srgbClr val="00B050"/>
              </a:solidFill>
            </a:rPr>
            <a:t>Gonorrhea </a:t>
          </a:r>
        </a:p>
      </cdr:txBody>
    </cdr:sp>
  </cdr:relSizeAnchor>
  <cdr:relSizeAnchor xmlns:cdr="http://schemas.openxmlformats.org/drawingml/2006/chartDrawing">
    <cdr:from>
      <cdr:x>0.50926</cdr:x>
      <cdr:y>0.65661</cdr:y>
    </cdr:from>
    <cdr:to>
      <cdr:x>0.77778</cdr:x>
      <cdr:y>0.7913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191000" y="2971800"/>
          <a:ext cx="2209800" cy="609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b="1" kern="1200" dirty="0">
              <a:solidFill>
                <a:schemeClr val="tx2">
                  <a:lumMod val="60000"/>
                  <a:lumOff val="40000"/>
                </a:schemeClr>
              </a:solidFill>
            </a:rPr>
            <a:t>Infectious </a:t>
          </a:r>
          <a:r>
            <a:rPr lang="en-US" sz="1800" b="1" kern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syphilis</a:t>
          </a:r>
          <a:endParaRPr lang="en-US" sz="1800" b="1" kern="1200" dirty="0">
            <a:solidFill>
              <a:schemeClr val="tx2">
                <a:lumMod val="60000"/>
                <a:lumOff val="40000"/>
              </a:schemeClr>
            </a:solidFill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0.7037</cdr:x>
      <cdr:y>0.30305</cdr:y>
    </cdr:from>
    <cdr:to>
      <cdr:x>0.97222</cdr:x>
      <cdr:y>0.40506</cdr:y>
    </cdr:to>
    <cdr:sp macro="" textlink="">
      <cdr:nvSpPr>
        <cdr:cNvPr id="2" name="TextBox 4"/>
        <cdr:cNvSpPr txBox="1"/>
      </cdr:nvSpPr>
      <cdr:spPr>
        <a:xfrm xmlns:a="http://schemas.openxmlformats.org/drawingml/2006/main">
          <a:off x="5791200" y="1371600"/>
          <a:ext cx="2209800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en-US" sz="2400" b="1" dirty="0" smtClean="0">
              <a:solidFill>
                <a:srgbClr val="C00000"/>
              </a:solidFill>
            </a:rPr>
            <a:t>Genital Warts</a:t>
          </a:r>
          <a:endParaRPr lang="en-US" sz="2400" b="1" dirty="0">
            <a:solidFill>
              <a:srgbClr val="C00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D5027-C2BC-4858-9462-A2BB34E63A77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BB203-0B0B-4709-9FC1-DF65C5677F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8975"/>
            <a:ext cx="4572000" cy="3429000"/>
          </a:xfrm>
          <a:ln/>
        </p:spPr>
      </p:sp>
      <p:sp>
        <p:nvSpPr>
          <p:cNvPr id="1269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>
              <a:latin typeface="Arial" pitchFamily="34" charset="0"/>
            </a:endParaRPr>
          </a:p>
        </p:txBody>
      </p:sp>
      <p:sp>
        <p:nvSpPr>
          <p:cNvPr id="126980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Arial" pitchFamily="34" charset="0"/>
              </a:rPr>
              <a:t>Lecture for SLMA 28/2/2006</a:t>
            </a:r>
          </a:p>
        </p:txBody>
      </p:sp>
      <p:sp>
        <p:nvSpPr>
          <p:cNvPr id="126981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91BCBE-12BB-43C1-B282-1EF5E561EAB3}" type="slidenum">
              <a:rPr lang="en-US" smtClean="0">
                <a:solidFill>
                  <a:srgbClr val="000000"/>
                </a:solidFill>
                <a:latin typeface="Arial" pitchFamily="34" charset="0"/>
              </a:rPr>
              <a:pPr/>
              <a:t>2</a:t>
            </a:fld>
            <a:endParaRPr 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pitchFamily="34" charset="0"/>
            </a:endParaRPr>
          </a:p>
        </p:txBody>
      </p:sp>
      <p:sp>
        <p:nvSpPr>
          <p:cNvPr id="136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48B86B-21A3-4F5D-8BDB-BE1DE8999BF4}" type="slidenum">
              <a:rPr lang="en-US" smtClean="0">
                <a:solidFill>
                  <a:srgbClr val="000000"/>
                </a:solidFill>
                <a:latin typeface="Arial" pitchFamily="34" charset="0"/>
              </a:rPr>
              <a:pPr/>
              <a:t>8</a:t>
            </a:fld>
            <a:endParaRPr 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pitchFamily="34" charset="0"/>
            </a:endParaRPr>
          </a:p>
        </p:txBody>
      </p:sp>
      <p:sp>
        <p:nvSpPr>
          <p:cNvPr id="136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48B86B-21A3-4F5D-8BDB-BE1DE8999BF4}" type="slidenum">
              <a:rPr lang="en-US" smtClean="0">
                <a:solidFill>
                  <a:srgbClr val="000000"/>
                </a:solidFill>
                <a:latin typeface="Arial" pitchFamily="34" charset="0"/>
              </a:rPr>
              <a:pPr/>
              <a:t>9</a:t>
            </a:fld>
            <a:endParaRPr 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pitchFamily="34" charset="0"/>
            </a:endParaRPr>
          </a:p>
        </p:txBody>
      </p:sp>
      <p:sp>
        <p:nvSpPr>
          <p:cNvPr id="136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48B86B-21A3-4F5D-8BDB-BE1DE8999BF4}" type="slidenum">
              <a:rPr lang="en-US" smtClean="0">
                <a:solidFill>
                  <a:srgbClr val="000000"/>
                </a:solidFill>
                <a:latin typeface="Arial" pitchFamily="34" charset="0"/>
              </a:rPr>
              <a:pPr/>
              <a:t>10</a:t>
            </a:fld>
            <a:endParaRPr 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BB203-0B0B-4709-9FC1-DF65C5677F16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5800"/>
            <a:ext cx="4575175" cy="3430588"/>
          </a:xfrm>
          <a:ln/>
        </p:spPr>
      </p:sp>
      <p:sp>
        <p:nvSpPr>
          <p:cNvPr id="1300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E31B3E-5725-471B-9087-E0079F97A43E}" type="slidenum">
              <a:rPr lang="en-US" smtClean="0">
                <a:solidFill>
                  <a:srgbClr val="000000"/>
                </a:solidFill>
                <a:latin typeface="Arial" pitchFamily="34" charset="0"/>
              </a:rPr>
              <a:pPr/>
              <a:t>32</a:t>
            </a:fld>
            <a:endParaRPr 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83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731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84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8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531815"/>
            <a:ext cx="8382000" cy="9493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61956" y="1822458"/>
            <a:ext cx="8420100" cy="3711575"/>
          </a:xfrm>
        </p:spPr>
        <p:txBody>
          <a:bodyPr>
            <a:normAutofit/>
          </a:bodyPr>
          <a:lstStyle/>
          <a:p>
            <a:pPr lvl="0"/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28600" y="6325013"/>
            <a:ext cx="7010400" cy="3079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>
                <a:solidFill>
                  <a:prstClr val="black">
                    <a:tint val="75000"/>
                  </a:prstClr>
                </a:solidFill>
              </a:rPr>
              <a:t>Dr K A M Ariyaratne, NSACP, MOH, Sri Lanka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CFE49-E360-46AF-BF51-D67F0BA9D99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33602-33BE-4BB3-A9F2-CF7E3C90738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376BE-F834-4448-9E79-844DF0C5D5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A84F6-79FD-4337-A600-65F57D0F0950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713A-DE88-4AFE-9B98-062B91FC28A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882F8-9BAA-4853-91A7-3F5F5E919559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FD160-5D7A-4EF2-A60B-8796FEFBA8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60689-2598-4F1F-905F-42371B80B92F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85627-5C28-4C30-A2B7-80B621B5BD5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5DCCA-EE6D-4A19-B131-CC86BFC9350D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F671D-CAF1-4677-ACCF-CA5060ADCD6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045D6-3EBA-4EDE-A665-6058A9C3990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81A88-EBE8-440B-8FCA-36DCB2446ED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4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09671ED-8731-472F-AB2A-FA5B483130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EDFFA-CB0D-4CBB-848B-7D454598851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D8C32-0DF4-4E90-BC02-2B52AE32812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E0EE3-C4D5-42EA-803F-8F1D92ACB8B5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46E4B-A367-4BF8-88DD-57AB9C1E1D6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D1BE4-3855-4B0E-8C38-07A3DCCD839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4241E-FB9F-4B52-BE9C-4F5DFB2679E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D5AF-60B6-4E8F-A43A-2B70FA435228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0F30-31C8-474D-ADE3-017DC8B1B0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98FB3-E3A5-460D-A3F9-BBDE099220F1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Strategic Information Management  UNIT/NSACP/2010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D271E-DE85-4F67-8716-5B900843F3C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1">
                  <a:lumMod val="75000"/>
                </a:schemeClr>
              </a:buClr>
              <a:buSzPct val="106000"/>
              <a:buFont typeface="Wingdings" pitchFamily="2" charset="2"/>
              <a:buChar char="q"/>
              <a:defRPr b="1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b="1">
                <a:solidFill>
                  <a:schemeClr val="tx2">
                    <a:lumMod val="60000"/>
                    <a:lumOff val="40000"/>
                  </a:schemeClr>
                </a:solidFill>
              </a:defRPr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60F33-F6DD-4571-94E0-BB2725C57AC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3FC94-4D81-41CA-A402-7929F981FC7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1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5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6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2476B-E9AA-4131-85A1-0EE7B330ED31}" type="datetimeFigureOut">
              <a:rPr lang="en-US" smtClean="0"/>
              <a:pPr/>
              <a:t>10/14/2010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6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6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8C83A-D39D-4532-9E31-BB1AA4C3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96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6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8A144D-60AE-4F3C-8A76-4F5E51487379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6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6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51538C-9425-4519-A4C9-0498F2F65F7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96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8A144D-60AE-4F3C-8A76-4F5E51487379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51538C-9425-4519-A4C9-0498F2F65F7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724" r:id="rId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C80B92-F772-430E-8C7F-74AF9ECB95B6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5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E691E8-0BB5-4878-B7B5-4D888B7355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17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FA5DC3-038F-4E97-B0CB-26C682F6F711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F49072-8FB3-458D-8C21-7CA7BC38567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379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4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3EF5A6-3201-4E0F-B6FB-B712A68543E3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4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4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6211F4-E939-4F74-A731-04C6FF0F3D9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1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3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5C214B-ED34-461F-985D-4D5183645C64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3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3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E04F44-0552-4509-9D0D-0F3881A20E5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58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7E0502-C5E1-4D73-8433-3E127B5AC345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2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F44BFC-DDA7-4754-964D-19B947B3326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726" r:id="rId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686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70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14C9EE-18EA-4DEF-ABF8-54F98955123B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70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70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2E1A7B-AC9B-4C5A-A789-3F9A157DC15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789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6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5D0A0F-62F3-420B-87AC-3DF1EB4DE21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69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6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293147-447A-431E-868D-6AFCC68FFB7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017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6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DD1BE4-3855-4B0E-8C38-07A3DCCD8391}" type="datetimeFigureOut">
              <a:rPr lang="en-US">
                <a:solidFill>
                  <a:prstClr val="black">
                    <a:tint val="75000"/>
                  </a:prstClr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  <a:latin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65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6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A29BBF-D1CD-4DA5-9495-39C389E881DA}" type="slidenum">
              <a:rPr lang="en-US">
                <a:solidFill>
                  <a:prstClr val="black">
                    <a:tint val="75000"/>
                  </a:prstClr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25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4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56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D524E5-F326-4B7A-AED3-3B9A5343E5ED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56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Strategic Information Management  UNIT/NSACP/2010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56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3444F3-50C1-4D0E-BF06-2655A3589C9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4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1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D524E5-F326-4B7A-AED3-3B9A5343E5ED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1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Strategic Information Management  UNIT/NSACP/2010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1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3444F3-50C1-4D0E-BF06-2655A3589C9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60F33-F6DD-4571-94E0-BB2725C57AC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FC94-4D81-41CA-A402-7929F981FC7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Microsoft_Office_Excel_97-2003_Worksheet3.xls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2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</a:rPr>
              <a:t>OVERVIEW OF HIV/STIs </a:t>
            </a:r>
            <a:br>
              <a:rPr lang="en-US" sz="4800" b="1" dirty="0" smtClean="0">
                <a:solidFill>
                  <a:schemeClr val="bg1"/>
                </a:solidFill>
              </a:rPr>
            </a:br>
            <a:r>
              <a:rPr lang="en-US" sz="4800" b="1" dirty="0" smtClean="0">
                <a:solidFill>
                  <a:schemeClr val="bg1"/>
                </a:solidFill>
              </a:rPr>
              <a:t>IN SRI LANKA, 2000 - 2009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67200"/>
            <a:ext cx="6400800" cy="838200"/>
          </a:xfrm>
        </p:spPr>
        <p:txBody>
          <a:bodyPr>
            <a:normAutofit fontScale="47500" lnSpcReduction="20000"/>
          </a:bodyPr>
          <a:lstStyle/>
          <a:p>
            <a:r>
              <a:rPr lang="en-US" sz="5800" b="1" dirty="0" smtClean="0">
                <a:solidFill>
                  <a:schemeClr val="tx1"/>
                </a:solidFill>
              </a:rPr>
              <a:t>K. A. M. Ariyaratne, MD</a:t>
            </a:r>
          </a:p>
          <a:p>
            <a:r>
              <a:rPr lang="en-US" sz="4400" b="1" dirty="0" smtClean="0">
                <a:solidFill>
                  <a:schemeClr val="tx1"/>
                </a:solidFill>
              </a:rPr>
              <a:t>Consultant Venereologist</a:t>
            </a:r>
            <a:endParaRPr lang="en-US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/>
          <p:cNvSpPr>
            <a:spLocks noGrp="1"/>
          </p:cNvSpPr>
          <p:nvPr>
            <p:ph type="title"/>
          </p:nvPr>
        </p:nvSpPr>
        <p:spPr>
          <a:xfrm>
            <a:off x="304800" y="381002"/>
            <a:ext cx="8382000" cy="949325"/>
          </a:xfrm>
        </p:spPr>
        <p:txBody>
          <a:bodyPr/>
          <a:lstStyle/>
          <a:p>
            <a:pPr eaLnBrk="1" hangingPunct="1"/>
            <a:r>
              <a:rPr lang="en-US" sz="4800" b="1" dirty="0" smtClean="0">
                <a:solidFill>
                  <a:schemeClr val="accent1"/>
                </a:solidFill>
              </a:rPr>
              <a:t>HIV EPIDEMIC IN SRI LANKA</a:t>
            </a:r>
            <a:endParaRPr lang="en-GB" sz="4800" b="1" dirty="0" smtClean="0">
              <a:solidFill>
                <a:schemeClr val="accent1"/>
              </a:solidFill>
            </a:endParaRPr>
          </a:p>
        </p:txBody>
      </p:sp>
      <p:graphicFrame>
        <p:nvGraphicFramePr>
          <p:cNvPr id="4" name="Table Placeholder 3"/>
          <p:cNvGraphicFramePr>
            <a:graphicFrameLocks noGrp="1"/>
          </p:cNvGraphicFramePr>
          <p:nvPr>
            <p:ph type="tbl" idx="1"/>
          </p:nvPr>
        </p:nvGraphicFramePr>
        <p:xfrm>
          <a:off x="304800" y="1822450"/>
          <a:ext cx="8610600" cy="4730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447800" y="6493288"/>
            <a:ext cx="5410200" cy="365125"/>
          </a:xfrm>
        </p:spPr>
        <p:txBody>
          <a:bodyPr/>
          <a:lstStyle/>
          <a:p>
            <a:pPr>
              <a:defRPr/>
            </a:pPr>
            <a:r>
              <a:rPr lang="en-US" sz="1000" dirty="0" smtClean="0">
                <a:solidFill>
                  <a:prstClr val="black">
                    <a:tint val="75000"/>
                  </a:prstClr>
                </a:solidFill>
              </a:rPr>
              <a:t>Prepared by SIM  Unit, National </a:t>
            </a:r>
            <a:r>
              <a:rPr lang="en-US" sz="1000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sz="1000" dirty="0" smtClean="0">
                <a:solidFill>
                  <a:prstClr val="black">
                    <a:tint val="75000"/>
                  </a:prstClr>
                </a:solidFill>
              </a:rPr>
              <a:t>Sri </a:t>
            </a:r>
            <a:r>
              <a:rPr lang="en-US" sz="1000" dirty="0">
                <a:solidFill>
                  <a:prstClr val="black">
                    <a:tint val="75000"/>
                  </a:prstClr>
                </a:solidFill>
              </a:rPr>
              <a:t>Lanka, </a:t>
            </a:r>
            <a:r>
              <a:rPr lang="en-US" sz="1000" dirty="0" smtClean="0">
                <a:solidFill>
                  <a:prstClr val="black">
                    <a:tint val="75000"/>
                  </a:prstClr>
                </a:solidFill>
              </a:rPr>
              <a:t>2010.</a:t>
            </a:r>
            <a:endParaRPr 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15240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0070C0"/>
                </a:solidFill>
              </a:rPr>
              <a:t>HIV ESTIMATES FOR SRI LANKA </a:t>
            </a:r>
            <a:br>
              <a:rPr lang="en-US" sz="4000" b="1" dirty="0" smtClean="0">
                <a:solidFill>
                  <a:srgbClr val="0070C0"/>
                </a:solidFill>
              </a:rPr>
            </a:br>
            <a:r>
              <a:rPr lang="en-US" sz="4000" b="1" dirty="0" smtClean="0">
                <a:solidFill>
                  <a:srgbClr val="0070C0"/>
                </a:solidFill>
              </a:rPr>
              <a:t>AS OF END 2009</a:t>
            </a:r>
          </a:p>
        </p:txBody>
      </p:sp>
      <p:sp>
        <p:nvSpPr>
          <p:cNvPr id="93187" name="Content Placeholder 4"/>
          <p:cNvSpPr>
            <a:spLocks noGrp="1"/>
          </p:cNvSpPr>
          <p:nvPr>
            <p:ph idx="1"/>
          </p:nvPr>
        </p:nvSpPr>
        <p:spPr>
          <a:xfrm>
            <a:off x="612424" y="1600200"/>
            <a:ext cx="8153400" cy="4495800"/>
          </a:xfrm>
        </p:spPr>
        <p:txBody>
          <a:bodyPr/>
          <a:lstStyle/>
          <a:p>
            <a:pPr>
              <a:buClr>
                <a:schemeClr val="accent1"/>
              </a:buClr>
              <a:buFont typeface="Wingdings" pitchFamily="2" charset="2"/>
              <a:buChar char="q"/>
            </a:pPr>
            <a:endParaRPr lang="en-US" b="1" dirty="0" smtClean="0"/>
          </a:p>
          <a:p>
            <a:pPr>
              <a:buClr>
                <a:schemeClr val="accent1"/>
              </a:buClr>
              <a:buFont typeface="Wingdings" pitchFamily="2" charset="2"/>
              <a:buChar char="q"/>
            </a:pPr>
            <a:r>
              <a:rPr lang="en-US" b="1" dirty="0" smtClean="0"/>
              <a:t> Adults (&gt;15 years) living with HIV	- 3000</a:t>
            </a:r>
          </a:p>
          <a:p>
            <a:pPr>
              <a:buClr>
                <a:schemeClr val="accent1"/>
              </a:buClr>
              <a:buFont typeface="Wingdings" pitchFamily="2" charset="2"/>
              <a:buChar char="q"/>
            </a:pPr>
            <a:endParaRPr lang="en-US" b="1" dirty="0" smtClean="0"/>
          </a:p>
          <a:p>
            <a:pPr>
              <a:buClr>
                <a:schemeClr val="accent1"/>
              </a:buClr>
              <a:buFont typeface="Wingdings" pitchFamily="2" charset="2"/>
              <a:buChar char="q"/>
            </a:pPr>
            <a:r>
              <a:rPr lang="en-US" b="1" dirty="0" smtClean="0"/>
              <a:t> Children (&lt; 15 years ) living with HIV - 35</a:t>
            </a:r>
          </a:p>
          <a:p>
            <a:pPr>
              <a:buClr>
                <a:schemeClr val="accent1"/>
              </a:buClr>
              <a:buFont typeface="Wingdings" pitchFamily="2" charset="2"/>
              <a:buChar char="q"/>
            </a:pPr>
            <a:endParaRPr lang="en-US" b="1" dirty="0" smtClean="0"/>
          </a:p>
          <a:p>
            <a:pPr>
              <a:buClr>
                <a:schemeClr val="accent1"/>
              </a:buClr>
              <a:buFont typeface="Wingdings" pitchFamily="2" charset="2"/>
              <a:buChar char="q"/>
            </a:pPr>
            <a:r>
              <a:rPr lang="en-US" b="1" dirty="0" smtClean="0"/>
              <a:t> Adult HIV prevalence (%)        &lt; 0.1 % </a:t>
            </a:r>
            <a:r>
              <a:rPr lang="en-US" b="1" dirty="0" smtClean="0">
                <a:solidFill>
                  <a:srgbClr val="00B050"/>
                </a:solidFill>
              </a:rPr>
              <a:t>(0.02%)</a:t>
            </a:r>
          </a:p>
          <a:p>
            <a:pPr>
              <a:buClr>
                <a:schemeClr val="accent1"/>
              </a:buClr>
              <a:buFont typeface="Wingdings" pitchFamily="2" charset="2"/>
              <a:buChar char="q"/>
            </a:pPr>
            <a:endParaRPr lang="en-US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6356761"/>
            <a:ext cx="7315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Prepared by SIM  Unit, National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Sri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Lanka,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2010.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1"/>
                </a:solidFill>
              </a:rPr>
              <a:t>HIV ESTIMATES FOR SRI LANKA</a:t>
            </a:r>
            <a:endParaRPr lang="en-US" b="1" dirty="0">
              <a:solidFill>
                <a:schemeClr val="accent1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762000" y="1600204"/>
          <a:ext cx="79248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srgbClr val="FFFFFF"/>
                </a:solidFill>
              </a:rPr>
              <a:t>Dr K A M Ariyaratne, NSACP, MOH, Sri Lanka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2286004"/>
            <a:ext cx="553998" cy="264711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Estimated number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52800" y="6096004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1"/>
                </a:solidFill>
              </a:rPr>
              <a:t>Year of Estimate</a:t>
            </a:r>
            <a:endParaRPr lang="en-US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HIV ESTIMATIONS DONE IN 2009</a:t>
            </a:r>
            <a:endParaRPr lang="en-GB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810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GB" b="1" dirty="0" smtClean="0">
                <a:solidFill>
                  <a:srgbClr val="00B0F0"/>
                </a:solidFill>
              </a:rPr>
              <a:t>HIGH-RISK POPULATIONS FOR HIV</a:t>
            </a:r>
            <a:endParaRPr lang="en-GB" b="1" dirty="0">
              <a:solidFill>
                <a:srgbClr val="00B0F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VULNERABLE POPULATIONS</a:t>
            </a:r>
            <a:endParaRPr lang="en-GB" sz="4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269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447800"/>
            <a:ext cx="8001000" cy="4648200"/>
          </a:xfrm>
        </p:spPr>
        <p:txBody>
          <a:bodyPr>
            <a:noAutofit/>
          </a:bodyPr>
          <a:lstStyle/>
          <a:p>
            <a:pPr marL="685800" indent="-5715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3600" b="1" dirty="0" smtClean="0"/>
              <a:t>Clients of sex workers</a:t>
            </a:r>
          </a:p>
          <a:p>
            <a:pPr marL="685800" indent="-5715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3600" b="1" dirty="0" smtClean="0">
                <a:solidFill>
                  <a:srgbClr val="C00000"/>
                </a:solidFill>
              </a:rPr>
              <a:t>Drug users</a:t>
            </a:r>
          </a:p>
          <a:p>
            <a:pPr marL="685800" indent="-5715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3600" b="1" dirty="0" smtClean="0"/>
              <a:t>Prisoners</a:t>
            </a:r>
            <a:endParaRPr lang="en-US" sz="3600" b="1" dirty="0"/>
          </a:p>
          <a:p>
            <a:pPr marL="685800" indent="-5715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3600" b="1" dirty="0" smtClean="0">
                <a:solidFill>
                  <a:srgbClr val="C00000"/>
                </a:solidFill>
              </a:rPr>
              <a:t>Migrant workers</a:t>
            </a:r>
            <a:endParaRPr lang="en-US" sz="3600" b="1" dirty="0">
              <a:solidFill>
                <a:srgbClr val="C00000"/>
              </a:solidFill>
            </a:endParaRPr>
          </a:p>
          <a:p>
            <a:pPr marL="685800" indent="-5715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3600" b="1" dirty="0" smtClean="0"/>
              <a:t>Internally displaced persons (</a:t>
            </a:r>
            <a:r>
              <a:rPr lang="en-US" sz="3600" b="1" dirty="0" err="1" smtClean="0"/>
              <a:t>IDP</a:t>
            </a:r>
            <a:r>
              <a:rPr lang="en-US" sz="3600" b="1" dirty="0" smtClean="0"/>
              <a:t>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itle 1"/>
          <p:cNvSpPr>
            <a:spLocks noGrp="1"/>
          </p:cNvSpPr>
          <p:nvPr>
            <p:ph type="ctrTitle" idx="4294967295"/>
          </p:nvPr>
        </p:nvSpPr>
        <p:spPr>
          <a:xfrm>
            <a:off x="381003" y="457200"/>
            <a:ext cx="7762523" cy="1524000"/>
          </a:xfrm>
        </p:spPr>
        <p:txBody>
          <a:bodyPr/>
          <a:lstStyle/>
          <a:p>
            <a:pPr eaLnBrk="1" hangingPunct="1"/>
            <a:r>
              <a:rPr lang="en-US" sz="4000" b="1" dirty="0" smtClean="0"/>
              <a:t>DRAFT NATIONAL ESTIMATES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6800" y="2286000"/>
            <a:ext cx="6306256" cy="1754188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400" b="1" dirty="0">
                <a:solidFill>
                  <a:prstClr val="white"/>
                </a:solidFill>
              </a:rPr>
              <a:t>FSW – 41,000</a:t>
            </a:r>
          </a:p>
          <a:p>
            <a:pPr algn="ctr">
              <a:defRPr/>
            </a:pPr>
            <a:endParaRPr lang="en-US" sz="2800" b="1" dirty="0">
              <a:solidFill>
                <a:prstClr val="white"/>
              </a:solidFill>
            </a:endParaRPr>
          </a:p>
          <a:p>
            <a:pPr algn="ctr">
              <a:defRPr/>
            </a:pPr>
            <a:r>
              <a:rPr lang="en-US" sz="3600" b="1" dirty="0">
                <a:solidFill>
                  <a:srgbClr val="F79646">
                    <a:lumMod val="40000"/>
                    <a:lumOff val="60000"/>
                  </a:srgbClr>
                </a:solidFill>
              </a:rPr>
              <a:t>(35,000 - 47,000)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4191005"/>
            <a:ext cx="5486400" cy="1692275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prstClr val="white"/>
                </a:solidFill>
              </a:rPr>
              <a:t>MSM – 31,000</a:t>
            </a:r>
          </a:p>
          <a:p>
            <a:pPr algn="ctr">
              <a:defRPr/>
            </a:pPr>
            <a:endParaRPr lang="en-US" sz="2800" b="1" dirty="0">
              <a:solidFill>
                <a:prstClr val="white"/>
              </a:solidFill>
            </a:endParaRPr>
          </a:p>
          <a:p>
            <a:pPr algn="ctr">
              <a:defRPr/>
            </a:pPr>
            <a:r>
              <a:rPr lang="en-US" sz="3600" b="1" dirty="0">
                <a:solidFill>
                  <a:srgbClr val="4F81BD">
                    <a:lumMod val="40000"/>
                    <a:lumOff val="60000"/>
                  </a:srgbClr>
                </a:solidFill>
              </a:rPr>
              <a:t>(24,000-37,000)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057400" y="6356417"/>
            <a:ext cx="4267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Strategic Information Management  UNIT/NSACP/2010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itle 1"/>
          <p:cNvSpPr>
            <a:spLocks noGrp="1"/>
          </p:cNvSpPr>
          <p:nvPr>
            <p:ph type="ctrTitle" idx="4294967295"/>
          </p:nvPr>
        </p:nvSpPr>
        <p:spPr>
          <a:xfrm>
            <a:off x="381003" y="457200"/>
            <a:ext cx="7762523" cy="1524000"/>
          </a:xfrm>
        </p:spPr>
        <p:txBody>
          <a:bodyPr/>
          <a:lstStyle/>
          <a:p>
            <a:pPr eaLnBrk="1" hangingPunct="1"/>
            <a:r>
              <a:rPr lang="en-US" sz="4000" b="1" dirty="0" smtClean="0"/>
              <a:t>NATIONAL ESTIMATES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6800" y="2286000"/>
            <a:ext cx="6306256" cy="1200329"/>
          </a:xfrm>
          <a:prstGeom prst="rect">
            <a:avLst/>
          </a:prstGeom>
          <a:solidFill>
            <a:srgbClr val="7030A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solidFill>
                  <a:prstClr val="white"/>
                </a:solidFill>
              </a:rPr>
              <a:t>Drug users </a:t>
            </a:r>
            <a:r>
              <a:rPr lang="en-US" sz="4400" b="1" dirty="0">
                <a:solidFill>
                  <a:prstClr val="white"/>
                </a:solidFill>
              </a:rPr>
              <a:t>– </a:t>
            </a:r>
            <a:r>
              <a:rPr lang="en-US" sz="4400" b="1" dirty="0" smtClean="0">
                <a:solidFill>
                  <a:prstClr val="white"/>
                </a:solidFill>
              </a:rPr>
              <a:t>45,000</a:t>
            </a:r>
            <a:endParaRPr lang="en-US" sz="4400" b="1" dirty="0">
              <a:solidFill>
                <a:prstClr val="white"/>
              </a:solidFill>
            </a:endParaRPr>
          </a:p>
          <a:p>
            <a:pPr algn="ctr">
              <a:defRPr/>
            </a:pPr>
            <a:endParaRPr lang="en-US" sz="2800" b="1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0" y="4191005"/>
            <a:ext cx="5486400" cy="16922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 err="1" smtClean="0">
                <a:solidFill>
                  <a:prstClr val="white"/>
                </a:solidFill>
              </a:rPr>
              <a:t>IDU</a:t>
            </a:r>
            <a:r>
              <a:rPr lang="en-US" sz="4000" b="1" dirty="0" smtClean="0">
                <a:solidFill>
                  <a:prstClr val="white"/>
                </a:solidFill>
              </a:rPr>
              <a:t> </a:t>
            </a:r>
            <a:r>
              <a:rPr lang="en-US" sz="4000" b="1" dirty="0">
                <a:solidFill>
                  <a:prstClr val="white"/>
                </a:solidFill>
              </a:rPr>
              <a:t>– </a:t>
            </a:r>
            <a:r>
              <a:rPr lang="en-US" sz="4000" b="1" dirty="0" smtClean="0">
                <a:solidFill>
                  <a:prstClr val="white"/>
                </a:solidFill>
              </a:rPr>
              <a:t>900</a:t>
            </a:r>
            <a:endParaRPr lang="en-US" sz="4000" b="1" dirty="0">
              <a:solidFill>
                <a:prstClr val="white"/>
              </a:solidFill>
            </a:endParaRPr>
          </a:p>
          <a:p>
            <a:pPr algn="ctr">
              <a:defRPr/>
            </a:pPr>
            <a:endParaRPr lang="en-US" sz="2800" b="1" dirty="0">
              <a:solidFill>
                <a:prstClr val="white"/>
              </a:solidFill>
            </a:endParaRPr>
          </a:p>
          <a:p>
            <a:pPr algn="ctr">
              <a:defRPr/>
            </a:pPr>
            <a:r>
              <a:rPr lang="en-US" sz="3600" b="1" dirty="0" smtClean="0">
                <a:solidFill>
                  <a:srgbClr val="4F81BD">
                    <a:lumMod val="40000"/>
                    <a:lumOff val="60000"/>
                  </a:srgbClr>
                </a:solidFill>
              </a:rPr>
              <a:t>(2% of Drug users)</a:t>
            </a:r>
            <a:endParaRPr lang="en-US" sz="3600" b="1" dirty="0">
              <a:solidFill>
                <a:srgbClr val="4F81B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057400" y="6324600"/>
            <a:ext cx="4267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Source: National Dangerous Drug Control Board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itle 1"/>
          <p:cNvSpPr>
            <a:spLocks noGrp="1"/>
          </p:cNvSpPr>
          <p:nvPr>
            <p:ph type="ctrTitle" idx="4294967295"/>
          </p:nvPr>
        </p:nvSpPr>
        <p:spPr>
          <a:xfrm>
            <a:off x="381003" y="457200"/>
            <a:ext cx="7762523" cy="1524000"/>
          </a:xfrm>
        </p:spPr>
        <p:txBody>
          <a:bodyPr/>
          <a:lstStyle/>
          <a:p>
            <a:pPr eaLnBrk="1" hangingPunct="1"/>
            <a:r>
              <a:rPr lang="en-US" sz="4000" b="1" dirty="0" smtClean="0"/>
              <a:t>NATIONAL ESTIMATES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6800" y="2286000"/>
            <a:ext cx="6306256" cy="1877437"/>
          </a:xfrm>
          <a:prstGeom prst="rect">
            <a:avLst/>
          </a:prstGeom>
          <a:solidFill>
            <a:srgbClr val="00B0F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solidFill>
                  <a:prstClr val="white"/>
                </a:solidFill>
              </a:rPr>
              <a:t>Clients of Sex workers 261,000</a:t>
            </a:r>
            <a:endParaRPr lang="en-US" sz="4400" b="1" dirty="0">
              <a:solidFill>
                <a:prstClr val="white"/>
              </a:solidFill>
            </a:endParaRPr>
          </a:p>
          <a:p>
            <a:pPr algn="ctr">
              <a:defRPr/>
            </a:pPr>
            <a:endParaRPr lang="en-US" sz="2800" b="1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0" y="4495800"/>
            <a:ext cx="5486400" cy="1323439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 smtClean="0">
                <a:solidFill>
                  <a:prstClr val="white"/>
                </a:solidFill>
              </a:rPr>
              <a:t>3.5% of Adult males</a:t>
            </a:r>
          </a:p>
          <a:p>
            <a:pPr algn="ctr">
              <a:defRPr/>
            </a:pPr>
            <a:r>
              <a:rPr lang="en-US" sz="40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(Based on BSS 2007)</a:t>
            </a:r>
            <a:endParaRPr lang="en-US" sz="3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057400" y="6356417"/>
            <a:ext cx="4267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Strategic Information Management  UNIT/NSACP/2010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cs typeface="Arial" pitchFamily="34" charset="0"/>
              </a:rPr>
              <a:t>TRENDS OF HIV PREVALENCE AND INCIDENCE</a:t>
            </a:r>
            <a:endParaRPr lang="en-GB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1" dirty="0" err="1" smtClean="0"/>
              <a:t>EPP</a:t>
            </a:r>
            <a:r>
              <a:rPr lang="en-US" b="1" dirty="0" smtClean="0"/>
              <a:t> (Estimation and Projection Package)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Spectrum models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1" dirty="0" smtClean="0"/>
              <a:t>International and National consultants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Epidemiological assumptions and output estimates were endorsed by stakeholders</a:t>
            </a:r>
            <a:endParaRPr lang="en-GB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Strategic Information Management  UNIT/NSACP/2010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800" b="1" dirty="0" smtClean="0"/>
              <a:t>HIV PREVALENCE AMONG HIGH-RISK SUBGROUPS</a:t>
            </a:r>
            <a:endParaRPr lang="en-GB" sz="2800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905000" y="6356762"/>
            <a:ext cx="47244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Source:  Report on HIV Estimation and Projections 2009, Sri Lanka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95237" name="Picture 5"/>
          <p:cNvPicPr>
            <a:picLocks noChangeAspect="1" noChangeArrowheads="1"/>
          </p:cNvPicPr>
          <p:nvPr/>
        </p:nvPicPr>
        <p:blipFill>
          <a:blip r:embed="rId2" cstate="print"/>
          <a:srcRect l="13708" t="12616" r="27083" b="17778"/>
          <a:stretch>
            <a:fillRect/>
          </a:stretch>
        </p:blipFill>
        <p:spPr bwMode="auto">
          <a:xfrm>
            <a:off x="685800" y="1524000"/>
            <a:ext cx="6278563" cy="461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Line Callout 2 16"/>
          <p:cNvSpPr/>
          <p:nvPr/>
        </p:nvSpPr>
        <p:spPr>
          <a:xfrm>
            <a:off x="6172200" y="3200400"/>
            <a:ext cx="838200" cy="990600"/>
          </a:xfrm>
          <a:prstGeom prst="borderCallout2">
            <a:avLst>
              <a:gd name="adj1" fmla="val 18750"/>
              <a:gd name="adj2" fmla="val 356"/>
              <a:gd name="adj3" fmla="val 49792"/>
              <a:gd name="adj4" fmla="val -1221"/>
              <a:gd name="adj5" fmla="val 148443"/>
              <a:gd name="adj6" fmla="val -65975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accent2"/>
                </a:solidFill>
              </a:rPr>
              <a:t>MSM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19" name="Line Callout 2 18"/>
          <p:cNvSpPr/>
          <p:nvPr/>
        </p:nvSpPr>
        <p:spPr>
          <a:xfrm>
            <a:off x="7391400" y="3276600"/>
            <a:ext cx="838200" cy="990600"/>
          </a:xfrm>
          <a:prstGeom prst="borderCallout2">
            <a:avLst>
              <a:gd name="adj1" fmla="val 18750"/>
              <a:gd name="adj2" fmla="val 356"/>
              <a:gd name="adj3" fmla="val 49792"/>
              <a:gd name="adj4" fmla="val -1221"/>
              <a:gd name="adj5" fmla="val 181119"/>
              <a:gd name="adj6" fmla="val -85283"/>
            </a:avLst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00B050"/>
                </a:solidFill>
              </a:rPr>
              <a:t>FSW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0" name="Line Callout 2 19"/>
          <p:cNvSpPr/>
          <p:nvPr/>
        </p:nvSpPr>
        <p:spPr>
          <a:xfrm>
            <a:off x="7696200" y="4419600"/>
            <a:ext cx="838200" cy="990600"/>
          </a:xfrm>
          <a:prstGeom prst="borderCallout2">
            <a:avLst>
              <a:gd name="adj1" fmla="val 18750"/>
              <a:gd name="adj2" fmla="val 356"/>
              <a:gd name="adj3" fmla="val 49792"/>
              <a:gd name="adj4" fmla="val -1221"/>
              <a:gd name="adj5" fmla="val 76558"/>
              <a:gd name="adj6" fmla="val -114246"/>
            </a:avLst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Clients of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FSW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Line Callout 2 20"/>
          <p:cNvSpPr/>
          <p:nvPr/>
        </p:nvSpPr>
        <p:spPr>
          <a:xfrm>
            <a:off x="6934200" y="5562600"/>
            <a:ext cx="838200" cy="990600"/>
          </a:xfrm>
          <a:prstGeom prst="borderCallout2">
            <a:avLst>
              <a:gd name="adj1" fmla="val 18750"/>
              <a:gd name="adj2" fmla="val 356"/>
              <a:gd name="adj3" fmla="val 49792"/>
              <a:gd name="adj4" fmla="val -1221"/>
              <a:gd name="adj5" fmla="val -18201"/>
              <a:gd name="adj6" fmla="val -59217"/>
            </a:avLst>
          </a:prstGeom>
          <a:noFill/>
          <a:ln>
            <a:solidFill>
              <a:srgbClr val="194A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934200" y="5715000"/>
            <a:ext cx="83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194AE7"/>
                </a:solidFill>
              </a:rPr>
              <a:t>Drug users</a:t>
            </a:r>
            <a:endParaRPr lang="en-GB" dirty="0">
              <a:solidFill>
                <a:srgbClr val="194AE7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8600" y="1828800"/>
            <a:ext cx="400110" cy="37338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400" b="1" dirty="0" smtClean="0"/>
              <a:t>Percentage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200" b="1" dirty="0" smtClean="0"/>
              <a:t>HIV INCIDENCE IN POPULATION SUBGROUPS</a:t>
            </a:r>
            <a:endParaRPr lang="en-GB" sz="3200" b="1" dirty="0"/>
          </a:p>
        </p:txBody>
      </p:sp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2" cstate="print"/>
          <a:srcRect l="3127" t="5273" r="3082" b="10182"/>
          <a:stretch>
            <a:fillRect/>
          </a:stretch>
        </p:blipFill>
        <p:spPr bwMode="auto">
          <a:xfrm>
            <a:off x="609600" y="1752600"/>
            <a:ext cx="8178865" cy="4343400"/>
          </a:xfrm>
          <a:prstGeom prst="rect">
            <a:avLst/>
          </a:prstGeom>
          <a:noFill/>
          <a:effectLst/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905000" y="6356762"/>
            <a:ext cx="47244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Source:  Report on HIV Estimation and Projections 2009, Sri Lanka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5029200" y="1905000"/>
            <a:ext cx="304800" cy="685800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own Arrow 10"/>
          <p:cNvSpPr/>
          <p:nvPr/>
        </p:nvSpPr>
        <p:spPr>
          <a:xfrm>
            <a:off x="6248400" y="1447800"/>
            <a:ext cx="304800" cy="685800"/>
          </a:xfrm>
          <a:prstGeom prst="down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52400" y="1981200"/>
            <a:ext cx="400110" cy="37338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400" b="1" dirty="0" smtClean="0"/>
              <a:t>New infections  ( Thousands)</a:t>
            </a:r>
            <a:endParaRPr lang="en-US" sz="1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</a:rPr>
              <a:t>TRENDS IN ADULT HIV PREVALENCE (15+)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2" cstate="print"/>
          <a:srcRect t="10265"/>
          <a:stretch>
            <a:fillRect/>
          </a:stretch>
        </p:blipFill>
        <p:spPr bwMode="auto">
          <a:xfrm>
            <a:off x="870986" y="1981200"/>
            <a:ext cx="7587214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Line Callout 2 9"/>
          <p:cNvSpPr/>
          <p:nvPr/>
        </p:nvSpPr>
        <p:spPr>
          <a:xfrm flipH="1">
            <a:off x="6400800" y="1524000"/>
            <a:ext cx="1371600" cy="533400"/>
          </a:xfrm>
          <a:prstGeom prst="borderCallout2">
            <a:avLst>
              <a:gd name="adj1" fmla="val 19589"/>
              <a:gd name="adj2" fmla="val -1320"/>
              <a:gd name="adj3" fmla="val 48960"/>
              <a:gd name="adj4" fmla="val -1082"/>
              <a:gd name="adj5" fmla="val 140085"/>
              <a:gd name="adj6" fmla="val -13387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2"/>
                </a:solidFill>
              </a:rPr>
              <a:t>Peak around  2012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11" name="Line Callout 2 10"/>
          <p:cNvSpPr/>
          <p:nvPr/>
        </p:nvSpPr>
        <p:spPr>
          <a:xfrm>
            <a:off x="2819400" y="1524000"/>
            <a:ext cx="1447800" cy="609600"/>
          </a:xfrm>
          <a:prstGeom prst="borderCallout2">
            <a:avLst>
              <a:gd name="adj1" fmla="val 50386"/>
              <a:gd name="adj2" fmla="val -1443"/>
              <a:gd name="adj3" fmla="val 48204"/>
              <a:gd name="adj4" fmla="val -2313"/>
              <a:gd name="adj5" fmla="val 170609"/>
              <a:gd name="adj6" fmla="val -97193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F0"/>
                </a:solidFill>
              </a:rPr>
              <a:t>Current HIV prevalence</a:t>
            </a:r>
            <a:endParaRPr lang="en-GB" b="1" dirty="0">
              <a:solidFill>
                <a:srgbClr val="00B0F0"/>
              </a:solidFill>
            </a:endParaRP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905000" y="6248400"/>
            <a:ext cx="47244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Source:  Report on HIV Estimation and Projections 2009, Sri Lanka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057400"/>
            <a:ext cx="400110" cy="37338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400" b="1" dirty="0" smtClean="0"/>
              <a:t>Percentage</a:t>
            </a:r>
            <a:endParaRPr lang="en-US" sz="14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0"/>
            <a:ext cx="4803775" cy="6858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  <p:sp>
        <p:nvSpPr>
          <p:cNvPr id="6" name="Rectangle 5"/>
          <p:cNvSpPr/>
          <p:nvPr/>
        </p:nvSpPr>
        <p:spPr>
          <a:xfrm>
            <a:off x="8338168" y="180048"/>
            <a:ext cx="3048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85800" y="1905000"/>
            <a:ext cx="2971800" cy="18288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HIV SENTINEL SURVEY</a:t>
            </a:r>
          </a:p>
          <a:p>
            <a:pPr algn="ctr"/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HIV PREVALENCE AMONG</a:t>
            </a:r>
            <a:br>
              <a:rPr lang="en-US" sz="4000" b="1" dirty="0" smtClean="0"/>
            </a:br>
            <a:r>
              <a:rPr lang="en-US" sz="4000" b="1" dirty="0" smtClean="0"/>
              <a:t> FEMALE SEX WORKERS</a:t>
            </a:r>
            <a:endParaRPr lang="en-US" sz="40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81000" y="1371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5800" y="1905000"/>
            <a:ext cx="553998" cy="3048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spc="3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HIV PREVELANCE 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33800" y="57912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SOURCE: NSACP /SENTINEL SUVEILLANCE DATA</a:t>
            </a:r>
            <a:endParaRPr lang="en-US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5334000" y="2133600"/>
            <a:ext cx="91440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HIV PREVALENCE AMONG</a:t>
            </a:r>
            <a:br>
              <a:rPr lang="en-US" sz="4000" b="1" dirty="0" smtClean="0"/>
            </a:br>
            <a:r>
              <a:rPr lang="en-US" sz="4000" b="1" dirty="0" smtClean="0"/>
              <a:t>MSM</a:t>
            </a:r>
            <a:endParaRPr lang="en-US" sz="40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44780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5800" y="1905000"/>
            <a:ext cx="553998" cy="3048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spc="3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HIV PREVELANCE 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33800" y="57912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SOURCE: NSACP /SENTINEL SUVEILLANCE DATA</a:t>
            </a:r>
            <a:endParaRPr lang="en-US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HIV PREVALENCE AMONG</a:t>
            </a:r>
            <a:br>
              <a:rPr lang="en-US" sz="4000" b="1" dirty="0" smtClean="0"/>
            </a:br>
            <a:r>
              <a:rPr lang="en-US" sz="4000" b="1" dirty="0" smtClean="0"/>
              <a:t>STD CLINIC ATTENDEES</a:t>
            </a:r>
            <a:endParaRPr lang="en-US" sz="40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44780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5800" y="1905000"/>
            <a:ext cx="553998" cy="3048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spc="3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HIV PREVELANCE 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33800" y="57912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SOURCE: NSACP /SENTINEL SUVEILLANCE DATA</a:t>
            </a:r>
            <a:endParaRPr lang="en-US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5181600" y="2133600"/>
            <a:ext cx="91440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HIV PREVALENCE AMONG</a:t>
            </a:r>
            <a:br>
              <a:rPr lang="en-US" sz="4000" b="1" dirty="0" smtClean="0"/>
            </a:br>
            <a:r>
              <a:rPr lang="en-US" sz="4000" b="1" dirty="0" smtClean="0"/>
              <a:t>TUBERCULOSIS PATIENTS</a:t>
            </a:r>
            <a:endParaRPr lang="en-US" sz="40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44780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5800" y="1905000"/>
            <a:ext cx="553998" cy="3048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spc="3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HIV PREVELANCE 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33800" y="57912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SOURCE: NSACP /SENTINEL SUVEILLANCE DATA</a:t>
            </a:r>
            <a:endParaRPr lang="en-US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5334000" y="2133600"/>
            <a:ext cx="91440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accent1"/>
                </a:solidFill>
              </a:rPr>
              <a:t>ANTENATAL HIV TESTING</a:t>
            </a:r>
            <a:endParaRPr lang="en-US" sz="4000" b="1" dirty="0">
              <a:solidFill>
                <a:schemeClr val="accent1"/>
              </a:solidFill>
            </a:endParaRPr>
          </a:p>
        </p:txBody>
      </p:sp>
      <p:graphicFrame>
        <p:nvGraphicFramePr>
          <p:cNvPr id="85057" name="Group 65"/>
          <p:cNvGraphicFramePr>
            <a:graphicFrameLocks noGrp="1"/>
          </p:cNvGraphicFramePr>
          <p:nvPr>
            <p:ph type="tbl" idx="1"/>
          </p:nvPr>
        </p:nvGraphicFramePr>
        <p:xfrm>
          <a:off x="1828800" y="1219200"/>
          <a:ext cx="5410200" cy="526732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171039"/>
                <a:gridCol w="1569192"/>
                <a:gridCol w="1264722"/>
                <a:gridCol w="1405247"/>
              </a:tblGrid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Year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Number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tested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Number positive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     %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30,906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0.01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20,409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17,601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20,286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0.01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2004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14,529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0.01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2005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14,476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13,225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0861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8,648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0.01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2008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12,239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0.02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61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2009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2000" b="1" dirty="0" smtClean="0"/>
                        <a:t>11,216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0.02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6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E29-F81D-400B-A4ED-5437B18C05D3}" type="slidenum">
              <a:rPr lang="en-US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r>
              <a:rPr lang="en-US" sz="3200" b="1" smtClean="0"/>
              <a:t>HIV TESTING IN FORMER WAR AFFECTED AREAS</a:t>
            </a:r>
            <a:r>
              <a:rPr lang="en-US" sz="2800" b="1" smtClean="0"/>
              <a:t/>
            </a:r>
            <a:br>
              <a:rPr lang="en-US" sz="2800" b="1" smtClean="0"/>
            </a:br>
            <a:r>
              <a:rPr lang="en-US" sz="2800" b="1" smtClean="0"/>
              <a:t>ANC MOTHERS</a:t>
            </a:r>
            <a:r>
              <a:rPr lang="en-US" sz="2800" smtClean="0"/>
              <a:t>(2009 - 2010 up to June)</a:t>
            </a:r>
            <a:endParaRPr lang="en-GB" sz="2800" smtClean="0"/>
          </a:p>
        </p:txBody>
      </p:sp>
      <p:graphicFrame>
        <p:nvGraphicFramePr>
          <p:cNvPr id="2080" name="Group 32"/>
          <p:cNvGraphicFramePr>
            <a:graphicFrameLocks noGrp="1"/>
          </p:cNvGraphicFramePr>
          <p:nvPr>
            <p:ph idx="1"/>
          </p:nvPr>
        </p:nvGraphicFramePr>
        <p:xfrm>
          <a:off x="457200" y="2209800"/>
          <a:ext cx="8153400" cy="2804160"/>
        </p:xfrm>
        <a:graphic>
          <a:graphicData uri="http://schemas.openxmlformats.org/drawingml/2006/table">
            <a:tbl>
              <a:tblPr/>
              <a:tblGrid>
                <a:gridCol w="2038350"/>
                <a:gridCol w="2038350"/>
                <a:gridCol w="2038350"/>
                <a:gridCol w="203835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District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Number of HIV tested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Number positive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Prevalence rate %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Vauniya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840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Mullaitivu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101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Kilinochchi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99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/>
                </a:solidFill>
                <a:effectLst/>
              </a:rPr>
              <a:t>HIV AND BLOOD TRANSFUSION</a:t>
            </a:r>
            <a:endParaRPr lang="en-US" dirty="0">
              <a:solidFill>
                <a:schemeClr val="accent2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HIV screening commenced in 1987</a:t>
            </a:r>
          </a:p>
          <a:p>
            <a:endParaRPr lang="en-US" dirty="0" smtClean="0"/>
          </a:p>
          <a:p>
            <a:r>
              <a:rPr lang="en-US" dirty="0" smtClean="0"/>
              <a:t> No Blood transfusion related HIV infection reported since year 2000</a:t>
            </a:r>
          </a:p>
          <a:p>
            <a:endParaRPr lang="en-US" dirty="0" smtClean="0"/>
          </a:p>
          <a:p>
            <a:r>
              <a:rPr lang="en-US" dirty="0" smtClean="0"/>
              <a:t> So far 3 cases of transfusion related HIV infections reported (0.4% of all HIV cases)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chemeClr val="accent2"/>
                </a:solidFill>
              </a:rPr>
              <a:t>PERCENT OF VOLUNTARY VS. REPLACEMENT BLOOD DONATIONS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29000" y="6107668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SOURCE: NATIONAL BLOOD TRANSFUSION SERVICE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z="4000" b="1" dirty="0" smtClean="0">
                <a:solidFill>
                  <a:schemeClr val="accent2"/>
                </a:solidFill>
              </a:rPr>
              <a:t>HIV PREVALENCE IN DONATED BLOOD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6858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29000" y="6107668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SOURCE: NATIONAL BLOOD TRANSFUSION SERVICE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04802" y="1752600"/>
            <a:ext cx="492443" cy="262032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</a:rPr>
              <a:t>% HIV PREVALENCE</a:t>
            </a:r>
            <a:endParaRPr lang="en-US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err="1" smtClean="0">
                <a:solidFill>
                  <a:schemeClr val="accent2"/>
                </a:solidFill>
              </a:rPr>
              <a:t>HEP</a:t>
            </a:r>
            <a:r>
              <a:rPr lang="en-US" sz="4000" b="1" dirty="0" smtClean="0">
                <a:solidFill>
                  <a:schemeClr val="accent2"/>
                </a:solidFill>
              </a:rPr>
              <a:t> B &amp; C IN DONATED BLOOD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7" name="Footer Placeholder 6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759"/>
            <a:ext cx="5715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SOURCE: NATIONAL BLOOD TRANSFUSION SERVICE</a:t>
            </a:r>
            <a:endParaRPr 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/>
              <a:t>DATA ON HIV CASE REPORTING</a:t>
            </a:r>
            <a:endParaRPr lang="en-GB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3400" y="381000"/>
            <a:ext cx="8153400" cy="990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b="1" dirty="0" smtClean="0">
                <a:solidFill>
                  <a:srgbClr val="0070C0"/>
                </a:solidFill>
              </a:rPr>
              <a:t>CUMULATIVE REPORTED HIV CASES</a:t>
            </a:r>
            <a:br>
              <a:rPr lang="en-US" sz="4000" b="1" dirty="0" smtClean="0">
                <a:solidFill>
                  <a:srgbClr val="0070C0"/>
                </a:solidFill>
              </a:rPr>
            </a:br>
            <a:r>
              <a:rPr lang="en-US" sz="4000" b="1" dirty="0" smtClean="0">
                <a:solidFill>
                  <a:srgbClr val="0070C0"/>
                </a:solidFill>
              </a:rPr>
              <a:t> AS OF END 2009</a:t>
            </a:r>
          </a:p>
        </p:txBody>
      </p:sp>
      <p:sp>
        <p:nvSpPr>
          <p:cNvPr id="94211" name="Content Placeholder 5"/>
          <p:cNvSpPr>
            <a:spLocks noGrp="1"/>
          </p:cNvSpPr>
          <p:nvPr>
            <p:ph idx="1"/>
          </p:nvPr>
        </p:nvSpPr>
        <p:spPr>
          <a:xfrm>
            <a:off x="612424" y="1600200"/>
            <a:ext cx="8153400" cy="4495800"/>
          </a:xfrm>
        </p:spPr>
        <p:txBody>
          <a:bodyPr/>
          <a:lstStyle/>
          <a:p>
            <a:pPr marL="460375" lvl="1" indent="-354013">
              <a:lnSpc>
                <a:spcPct val="200000"/>
              </a:lnSpc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200" b="1" dirty="0" smtClean="0"/>
              <a:t>  1196 HIV infections </a:t>
            </a:r>
            <a:r>
              <a:rPr lang="en-US" sz="3200" b="1" dirty="0" smtClean="0">
                <a:solidFill>
                  <a:srgbClr val="0070C0"/>
                </a:solidFill>
              </a:rPr>
              <a:t>(309 in AIDS stage)</a:t>
            </a:r>
          </a:p>
          <a:p>
            <a:pPr marL="460375" lvl="1" indent="-354013">
              <a:lnSpc>
                <a:spcPct val="200000"/>
              </a:lnSpc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200" b="1" dirty="0" smtClean="0"/>
              <a:t>  202 Deaths</a:t>
            </a:r>
          </a:p>
          <a:p>
            <a:pPr marL="460375" lvl="1" indent="-354013">
              <a:lnSpc>
                <a:spcPct val="200000"/>
              </a:lnSpc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200" b="1" dirty="0" smtClean="0"/>
              <a:t>  43 Children (Mother to child transmission)</a:t>
            </a:r>
          </a:p>
          <a:p>
            <a:pPr marL="460375" lvl="1" indent="-354013">
              <a:lnSpc>
                <a:spcPct val="200000"/>
              </a:lnSpc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200" b="1" dirty="0" smtClean="0">
                <a:solidFill>
                  <a:srgbClr val="0070C0"/>
                </a:solidFill>
              </a:rPr>
              <a:t> During first 9 months in 2010 – </a:t>
            </a:r>
            <a:r>
              <a:rPr lang="en-US" sz="3200" b="1" dirty="0" smtClean="0"/>
              <a:t>89 cases</a:t>
            </a:r>
          </a:p>
          <a:p>
            <a:pPr>
              <a:lnSpc>
                <a:spcPct val="200000"/>
              </a:lnSpc>
              <a:buClr>
                <a:schemeClr val="accent1"/>
              </a:buClr>
              <a:buFont typeface="Wingdings" pitchFamily="2" charset="2"/>
              <a:buNone/>
            </a:pPr>
            <a:endParaRPr lang="en-US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6356757"/>
            <a:ext cx="7315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Source :, National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Sri Lanka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</a:rPr>
              <a:t>REPORTED NUMBER OF HIV CASES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90800" y="6248404"/>
            <a:ext cx="45720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National STD/AIDS Control Programme, Sri Lanka, 2009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371600" y="2895600"/>
            <a:ext cx="685800" cy="914400"/>
          </a:xfrm>
          <a:prstGeom prst="wedgeRoundRectCallou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In 2000 </a:t>
            </a:r>
            <a:r>
              <a:rPr lang="en-US" sz="1400" b="1" dirty="0" smtClean="0">
                <a:solidFill>
                  <a:schemeClr val="tx1"/>
                </a:solidFill>
              </a:rPr>
              <a:t>54</a:t>
            </a:r>
            <a:r>
              <a:rPr lang="en-US" sz="1200" b="1" dirty="0" smtClean="0">
                <a:solidFill>
                  <a:schemeClr val="bg1"/>
                </a:solidFill>
              </a:rPr>
              <a:t> per year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MALE : FEMALE RATIO</a:t>
            </a:r>
            <a:endParaRPr lang="en-GB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National STD/AIDS Control Programme, Sri Lanka, 2008.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/>
        </p:nvGraphicFramePr>
        <p:xfrm>
          <a:off x="0" y="1447800"/>
          <a:ext cx="3733800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2438400" y="1447800"/>
          <a:ext cx="4343400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ontent Placeholder 4"/>
          <p:cNvGraphicFramePr>
            <a:graphicFrameLocks/>
          </p:cNvGraphicFramePr>
          <p:nvPr/>
        </p:nvGraphicFramePr>
        <p:xfrm>
          <a:off x="5410200" y="1447800"/>
          <a:ext cx="38862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43000" y="5410204"/>
            <a:ext cx="1828800" cy="461665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1.6 : 1</a:t>
            </a:r>
            <a:endParaRPr lang="en-GB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657600" y="5410204"/>
            <a:ext cx="1828800" cy="461665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1.2 : 1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5486404"/>
            <a:ext cx="1828800" cy="461665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1.5 : 1</a:t>
            </a:r>
            <a:endParaRPr lang="en-GB" sz="24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4"/>
          <a:ext cx="8229600" cy="4525963"/>
        </p:xfrm>
        <a:graphic>
          <a:graphicData uri="http://schemas.openxmlformats.org/presentationml/2006/ole">
            <p:oleObj spid="_x0000_s3074" name="Worksheet" r:id="rId3" imgW="8230313" imgH="4523624" progId="Excel.Sheet.8">
              <p:embed/>
            </p:oleObj>
          </a:graphicData>
        </a:graphic>
      </p:graphicFrame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solidFill>
                  <a:srgbClr val="0070C0"/>
                </a:solidFill>
              </a:rPr>
              <a:t>CUMULATIVE HIV CASES BY AGE AND SEX AS OF END 2009 </a:t>
            </a:r>
            <a:r>
              <a:rPr lang="en-US" sz="2800" b="1" dirty="0" smtClean="0"/>
              <a:t>(N=1141)</a:t>
            </a:r>
            <a:endParaRPr lang="en-US" sz="4000" b="1" dirty="0" smtClean="0"/>
          </a:p>
        </p:txBody>
      </p:sp>
      <p:sp>
        <p:nvSpPr>
          <p:cNvPr id="7" name="Rectangular Callout 6"/>
          <p:cNvSpPr/>
          <p:nvPr/>
        </p:nvSpPr>
        <p:spPr>
          <a:xfrm>
            <a:off x="1828800" y="3810000"/>
            <a:ext cx="762000" cy="533400"/>
          </a:xfrm>
          <a:prstGeom prst="wedgeRectCallout">
            <a:avLst>
              <a:gd name="adj1" fmla="val -16547"/>
              <a:gd name="adj2" fmla="val 97194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4 %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3276600" y="3962400"/>
            <a:ext cx="990600" cy="533400"/>
          </a:xfrm>
          <a:prstGeom prst="wedgeRectCallout">
            <a:avLst>
              <a:gd name="adj1" fmla="val -18525"/>
              <a:gd name="adj2" fmla="val 93112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0.4 %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4724400" y="3733800"/>
            <a:ext cx="762000" cy="533400"/>
          </a:xfrm>
          <a:prstGeom prst="wedgeRectCallout">
            <a:avLst>
              <a:gd name="adj1" fmla="val -17975"/>
              <a:gd name="adj2" fmla="val 125765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6 %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6172200" y="1600200"/>
            <a:ext cx="914400" cy="533400"/>
          </a:xfrm>
          <a:prstGeom prst="wedgeRectCallout">
            <a:avLst>
              <a:gd name="adj1" fmla="val -19404"/>
              <a:gd name="adj2" fmla="val 107398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80 %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1" name="Rectangular Callout 10"/>
          <p:cNvSpPr/>
          <p:nvPr/>
        </p:nvSpPr>
        <p:spPr>
          <a:xfrm>
            <a:off x="7543800" y="3657600"/>
            <a:ext cx="838200" cy="533400"/>
          </a:xfrm>
          <a:prstGeom prst="wedgeRectCallout">
            <a:avLst>
              <a:gd name="adj1" fmla="val -22651"/>
              <a:gd name="adj2" fmla="val 109439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10 %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9600" y="6324995"/>
            <a:ext cx="7315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Prepared by SIM  Unit, National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Sri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Lanka,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2010.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370" name="TextBox 12"/>
          <p:cNvSpPr txBox="1">
            <a:spLocks noChangeArrowheads="1"/>
          </p:cNvSpPr>
          <p:nvPr/>
        </p:nvSpPr>
        <p:spPr bwMode="auto">
          <a:xfrm>
            <a:off x="4800600" y="5715000"/>
            <a:ext cx="4191000" cy="369888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>
                <a:solidFill>
                  <a:srgbClr val="FF0000"/>
                </a:solidFill>
                <a:latin typeface="Arial" pitchFamily="34" charset="0"/>
              </a:rPr>
              <a:t>(Age group % out of the total cases)</a:t>
            </a:r>
            <a:endParaRPr lang="en-GB" b="1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</a:rPr>
              <a:t>NEW HIV CASES BY AGE AND SEX</a:t>
            </a:r>
            <a:br>
              <a:rPr lang="en-US" b="1" dirty="0" smtClean="0">
                <a:solidFill>
                  <a:srgbClr val="0070C0"/>
                </a:solidFill>
              </a:rPr>
            </a:br>
            <a:r>
              <a:rPr lang="en-US" b="1" dirty="0" smtClean="0">
                <a:solidFill>
                  <a:srgbClr val="0070C0"/>
                </a:solidFill>
              </a:rPr>
              <a:t>IN 2009</a:t>
            </a:r>
            <a:endParaRPr lang="en-GB" dirty="0" smtClean="0"/>
          </a:p>
        </p:txBody>
      </p:sp>
      <p:graphicFrame>
        <p:nvGraphicFramePr>
          <p:cNvPr id="16386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6"/>
          <a:ext cx="8229600" cy="4525963"/>
        </p:xfrm>
        <a:graphic>
          <a:graphicData uri="http://schemas.openxmlformats.org/presentationml/2006/ole">
            <p:oleObj spid="_x0000_s4098" r:id="rId3" imgW="8230313" imgH="4523624" progId="Excel.Sheet.8">
              <p:embed/>
            </p:oleObj>
          </a:graphicData>
        </a:graphic>
      </p:graphicFrame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6324985"/>
            <a:ext cx="7315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Prepared by SIM  Unit, National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Sri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Lanka,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2010.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1828800" y="3810000"/>
            <a:ext cx="762000" cy="533400"/>
          </a:xfrm>
          <a:prstGeom prst="wedgeRectCallout">
            <a:avLst>
              <a:gd name="adj1" fmla="val -16547"/>
              <a:gd name="adj2" fmla="val 97194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7 %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3200400" y="3962400"/>
            <a:ext cx="762000" cy="533400"/>
          </a:xfrm>
          <a:prstGeom prst="wedgeRectCallout">
            <a:avLst>
              <a:gd name="adj1" fmla="val -16547"/>
              <a:gd name="adj2" fmla="val 97194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0 %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6248400" y="1676400"/>
            <a:ext cx="838200" cy="533400"/>
          </a:xfrm>
          <a:prstGeom prst="wedgeRectCallout">
            <a:avLst>
              <a:gd name="adj1" fmla="val -16547"/>
              <a:gd name="adj2" fmla="val 97194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72 %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4572000" y="3733800"/>
            <a:ext cx="762000" cy="533400"/>
          </a:xfrm>
          <a:prstGeom prst="wedgeRectCallout">
            <a:avLst>
              <a:gd name="adj1" fmla="val -16547"/>
              <a:gd name="adj2" fmla="val 97194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5 %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1" name="Rectangular Callout 10"/>
          <p:cNvSpPr/>
          <p:nvPr/>
        </p:nvSpPr>
        <p:spPr>
          <a:xfrm>
            <a:off x="7391400" y="3429000"/>
            <a:ext cx="838200" cy="533400"/>
          </a:xfrm>
          <a:prstGeom prst="wedgeRectCallout">
            <a:avLst>
              <a:gd name="adj1" fmla="val -16547"/>
              <a:gd name="adj2" fmla="val 97194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</a:rPr>
              <a:t>15 %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6394" name="TextBox 11"/>
          <p:cNvSpPr txBox="1">
            <a:spLocks noChangeArrowheads="1"/>
          </p:cNvSpPr>
          <p:nvPr/>
        </p:nvSpPr>
        <p:spPr bwMode="auto">
          <a:xfrm>
            <a:off x="4724400" y="5955098"/>
            <a:ext cx="4191000" cy="369887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>
                <a:solidFill>
                  <a:srgbClr val="FF0000"/>
                </a:solidFill>
                <a:latin typeface="Arial" pitchFamily="34" charset="0"/>
              </a:rPr>
              <a:t>(Age group % out of the total cases)</a:t>
            </a:r>
            <a:endParaRPr lang="en-GB" b="1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295400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solidFill>
                  <a:srgbClr val="0070C0"/>
                </a:solidFill>
              </a:rPr>
              <a:t>Cumulative HIV Cases by Mode of Transmission as of end 2009 </a:t>
            </a:r>
            <a:r>
              <a:rPr lang="en-US" sz="2800" b="1" dirty="0" smtClean="0"/>
              <a:t>(N=802, 67%)</a:t>
            </a:r>
            <a:endParaRPr lang="en-US" sz="4000" b="1" dirty="0" smtClean="0"/>
          </a:p>
        </p:txBody>
      </p:sp>
      <p:graphicFrame>
        <p:nvGraphicFramePr>
          <p:cNvPr id="17410" name="Content Placeholder 3"/>
          <p:cNvGraphicFramePr>
            <a:graphicFrameLocks noGrp="1"/>
          </p:cNvGraphicFramePr>
          <p:nvPr>
            <p:ph idx="1"/>
          </p:nvPr>
        </p:nvGraphicFramePr>
        <p:xfrm>
          <a:off x="466725" y="1604963"/>
          <a:ext cx="8272463" cy="4848225"/>
        </p:xfrm>
        <a:graphic>
          <a:graphicData uri="http://schemas.openxmlformats.org/presentationml/2006/ole">
            <p:oleObj spid="_x0000_s5122" name="Worksheet" r:id="rId4" imgW="8282940" imgH="4853940" progId="Excel.Sheet.8">
              <p:embed/>
            </p:oleObj>
          </a:graphicData>
        </a:graphic>
      </p:graphicFrame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6356723"/>
            <a:ext cx="7315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Prepared by SIM  Unit, National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Sri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Lanka,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2010.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990600" y="1676400"/>
          <a:ext cx="69342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81200" y="6172200"/>
            <a:ext cx="4267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National STD/AIDS Control Programme, Sri Lanka, 2010.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600" b="1" dirty="0" smtClean="0">
                <a:solidFill>
                  <a:srgbClr val="0070C0"/>
                </a:solidFill>
              </a:rPr>
              <a:t>NEW HIV CASES BY MODE OF TRANSMISSION IN 2009 </a:t>
            </a:r>
            <a:r>
              <a:rPr lang="en-US" sz="2400" b="1" dirty="0" smtClean="0"/>
              <a:t>(N=77, 56%)</a:t>
            </a:r>
            <a:endParaRPr lang="en-US" sz="3600" b="1" dirty="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6"/>
          <a:ext cx="8229600" cy="4525963"/>
        </p:xfrm>
        <a:graphic>
          <a:graphicData uri="http://schemas.openxmlformats.org/presentationml/2006/ole">
            <p:oleObj spid="_x0000_s6146" r:id="rId3" imgW="8230313" imgH="4523624" progId="Excel.Sheet.8">
              <p:embed/>
            </p:oleObj>
          </a:graphicData>
        </a:graphic>
      </p:graphicFrame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43000" y="6248759"/>
            <a:ext cx="73152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Prepared by SIM  Unit, National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STD/AIDS Control Programme,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Sri </a:t>
            </a: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Lanka, 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2010.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457200" y="228600"/>
            <a:ext cx="8229600" cy="126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1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4400" b="1" dirty="0">
                <a:solidFill>
                  <a:srgbClr val="0070C0"/>
                </a:solidFill>
              </a:rPr>
              <a:t>Cumulative HIV Cases by Province </a:t>
            </a:r>
            <a:br>
              <a:rPr lang="en-US" sz="4400" b="1" dirty="0">
                <a:solidFill>
                  <a:srgbClr val="0070C0"/>
                </a:solidFill>
              </a:rPr>
            </a:br>
            <a:r>
              <a:rPr lang="en-US" sz="4400" b="1" dirty="0">
                <a:solidFill>
                  <a:srgbClr val="0070C0"/>
                </a:solidFill>
              </a:rPr>
              <a:t>as of end 2009 </a:t>
            </a:r>
            <a:r>
              <a:rPr lang="en-US" sz="3100" b="1" dirty="0">
                <a:solidFill>
                  <a:prstClr val="black"/>
                </a:solidFill>
              </a:rPr>
              <a:t>(N=1196)</a:t>
            </a:r>
            <a:endParaRPr lang="en-US" sz="4400" b="1" dirty="0">
              <a:solidFill>
                <a:prstClr val="black"/>
              </a:solidFill>
            </a:endParaRPr>
          </a:p>
        </p:txBody>
      </p:sp>
      <p:pic>
        <p:nvPicPr>
          <p:cNvPr id="18437" name="Picture 1"/>
          <p:cNvPicPr>
            <a:picLocks noChangeAspect="1" noChangeArrowheads="1"/>
          </p:cNvPicPr>
          <p:nvPr/>
        </p:nvPicPr>
        <p:blipFill>
          <a:blip r:embed="rId4" cstate="print"/>
          <a:srcRect l="32349" r="32816"/>
          <a:stretch>
            <a:fillRect/>
          </a:stretch>
        </p:blipFill>
        <p:spPr bwMode="auto">
          <a:xfrm>
            <a:off x="5257800" y="1600207"/>
            <a:ext cx="2209800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1447800"/>
          <a:ext cx="8077200" cy="5105400"/>
        </p:xfrm>
        <a:graphic>
          <a:graphicData uri="http://schemas.openxmlformats.org/presentationml/2006/ole">
            <p:oleObj spid="_x0000_s7170" r:id="rId3" imgW="8077900" imgH="5102794" progId="Excel.Sheet.8">
              <p:embed/>
            </p:oleObj>
          </a:graphicData>
        </a:graphic>
      </p:graphicFrame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0070C0"/>
                </a:solidFill>
              </a:rPr>
              <a:t>% of New HIV Cases by District </a:t>
            </a:r>
            <a:br>
              <a:rPr lang="en-US" sz="4000" b="1" smtClean="0">
                <a:solidFill>
                  <a:srgbClr val="0070C0"/>
                </a:solidFill>
              </a:rPr>
            </a:br>
            <a:r>
              <a:rPr lang="en-US" sz="4000" b="1" smtClean="0">
                <a:solidFill>
                  <a:srgbClr val="0070C0"/>
                </a:solidFill>
              </a:rPr>
              <a:t>in 2009</a:t>
            </a:r>
            <a:endParaRPr lang="en-US" sz="4000" smtClean="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8527" y="1524004"/>
            <a:ext cx="2525889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smtClean="0">
                <a:latin typeface="Arial Rounded MT Bold" pitchFamily="34" charset="0"/>
              </a:rPr>
              <a:t>Sexually Transmitted Infections</a:t>
            </a:r>
            <a:r>
              <a:rPr lang="en-GB" dirty="0" smtClean="0"/>
              <a:t> 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0"/>
            <a:ext cx="4547550" cy="6820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TRENDS OF BACTERIAL STIs</a:t>
            </a:r>
            <a:endParaRPr lang="en-US" dirty="0">
              <a:effectLst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10200" y="19050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Non </a:t>
            </a:r>
            <a:r>
              <a:rPr lang="en-US" b="1" dirty="0" err="1" smtClean="0">
                <a:solidFill>
                  <a:srgbClr val="C00000"/>
                </a:solidFill>
              </a:rPr>
              <a:t>gonococcal</a:t>
            </a:r>
            <a:r>
              <a:rPr lang="en-US" b="1" dirty="0" smtClean="0">
                <a:solidFill>
                  <a:srgbClr val="C00000"/>
                </a:solidFill>
              </a:rPr>
              <a:t> Infections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TRENDS OF VIRAL STIs</a:t>
            </a:r>
            <a:endParaRPr lang="en-US" dirty="0">
              <a:effectLst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44780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86400" y="1752600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70C0"/>
                </a:solidFill>
              </a:rPr>
              <a:t>Genital Herpes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/>
        </p:nvGraphicFramePr>
        <p:xfrm>
          <a:off x="1066801" y="1447800"/>
          <a:ext cx="6477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533400" y="457202"/>
            <a:ext cx="8153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PERCENTAGES OF REPORTED STI CASES IN 2009</a:t>
            </a:r>
            <a:endParaRPr lang="en-US" sz="3200" b="1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778933" y="1676400"/>
          <a:ext cx="7857067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0355" name="TextBox 2"/>
          <p:cNvSpPr txBox="1">
            <a:spLocks noChangeArrowheads="1"/>
          </p:cNvSpPr>
          <p:nvPr/>
        </p:nvSpPr>
        <p:spPr bwMode="auto">
          <a:xfrm>
            <a:off x="778934" y="609600"/>
            <a:ext cx="79925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</a:rPr>
              <a:t>NUMBER OF REPORTED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</a:rPr>
              <a:t>STI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</a:rPr>
              <a:t> CASES IN 2009</a:t>
            </a:r>
            <a:endParaRPr lang="en-US" sz="2800" b="1" dirty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239000" cy="1143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 sz="216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3600" b="1" dirty="0" smtClean="0">
                <a:solidFill>
                  <a:schemeClr val="bg1"/>
                </a:solidFill>
              </a:rPr>
              <a:t/>
            </a:r>
            <a:br>
              <a:rPr lang="en-US" sz="3600" b="1" dirty="0" smtClean="0">
                <a:solidFill>
                  <a:schemeClr val="bg1"/>
                </a:solidFill>
              </a:rPr>
            </a:br>
            <a:r>
              <a:rPr lang="en-US" sz="3600" b="1" dirty="0" smtClean="0">
                <a:solidFill>
                  <a:schemeClr val="bg1"/>
                </a:solidFill>
              </a:rPr>
              <a:t>ANTIBIOTIC RESISTANCE PATTERN </a:t>
            </a:r>
            <a:br>
              <a:rPr lang="en-US" sz="3600" b="1" dirty="0" smtClean="0">
                <a:solidFill>
                  <a:schemeClr val="bg1"/>
                </a:solidFill>
              </a:rPr>
            </a:br>
            <a:r>
              <a:rPr lang="en-US" sz="3600" b="1" dirty="0" smtClean="0">
                <a:solidFill>
                  <a:schemeClr val="bg1"/>
                </a:solidFill>
              </a:rPr>
              <a:t>OF </a:t>
            </a:r>
            <a:r>
              <a:rPr lang="en-US" sz="3600" i="1" dirty="0" smtClean="0">
                <a:solidFill>
                  <a:schemeClr val="bg1"/>
                </a:solidFill>
              </a:rPr>
              <a:t>N. </a:t>
            </a:r>
            <a:r>
              <a:rPr lang="en-US" sz="3600" i="1" dirty="0" err="1" smtClean="0">
                <a:solidFill>
                  <a:schemeClr val="bg1"/>
                </a:solidFill>
              </a:rPr>
              <a:t>gonorrhoeae</a:t>
            </a:r>
            <a:r>
              <a:rPr lang="en-US" sz="3600" i="1" dirty="0" smtClean="0">
                <a:solidFill>
                  <a:schemeClr val="bg1"/>
                </a:solidFill>
              </a:rPr>
              <a:t> </a:t>
            </a:r>
            <a:r>
              <a:rPr lang="en-US" sz="3600" b="1" dirty="0" smtClean="0">
                <a:solidFill>
                  <a:schemeClr val="bg1"/>
                </a:solidFill>
              </a:rPr>
              <a:t> (N= 220-260)</a:t>
            </a:r>
            <a:r>
              <a:rPr lang="en-US" sz="2800" b="1" dirty="0" smtClean="0">
                <a:solidFill>
                  <a:schemeClr val="bg1"/>
                </a:solidFill>
              </a:rPr>
              <a:t/>
            </a:r>
            <a:br>
              <a:rPr lang="en-US" sz="2800" b="1" dirty="0" smtClean="0">
                <a:solidFill>
                  <a:schemeClr val="bg1"/>
                </a:solidFill>
              </a:rPr>
            </a:br>
            <a:endParaRPr lang="en-GB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09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76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err="1">
                          <a:solidFill>
                            <a:schemeClr val="bg1"/>
                          </a:solidFill>
                          <a:latin typeface="Calibri"/>
                        </a:rPr>
                        <a:t>Cefuroxime</a:t>
                      </a:r>
                      <a:endParaRPr lang="en-GB" sz="24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err="1">
                          <a:solidFill>
                            <a:schemeClr val="bg1"/>
                          </a:solidFill>
                          <a:latin typeface="Calibri"/>
                        </a:rPr>
                        <a:t>Ceftriaxone</a:t>
                      </a:r>
                      <a:endParaRPr lang="en-GB" sz="24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err="1">
                          <a:solidFill>
                            <a:schemeClr val="bg1"/>
                          </a:solidFill>
                          <a:latin typeface="Calibri"/>
                        </a:rPr>
                        <a:t>Spectinomycin</a:t>
                      </a:r>
                      <a:endParaRPr lang="en-GB" sz="24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7620" marR="7620" marT="7620" marB="0" anchor="ctr"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3.4%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4.2%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1.3%</a:t>
                      </a:r>
                      <a:endParaRPr lang="en-GB" sz="20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620" marR="7620" marT="762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216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solidFill>
                  <a:sysClr val="windowText" lastClr="000000"/>
                </a:solidFill>
              </a:rPr>
              <a:t/>
            </a:r>
            <a:br>
              <a:rPr lang="en-US" sz="2800" b="1" dirty="0" smtClean="0">
                <a:solidFill>
                  <a:sysClr val="windowText" lastClr="000000"/>
                </a:solidFill>
              </a:rPr>
            </a:br>
            <a:r>
              <a:rPr lang="en-US" sz="2800" b="1" dirty="0" smtClean="0">
                <a:solidFill>
                  <a:sysClr val="windowText" lastClr="000000"/>
                </a:solidFill>
              </a:rPr>
              <a:t>ANTIBIOTIC RESISTANCE PATTERN </a:t>
            </a:r>
            <a:br>
              <a:rPr lang="en-US" sz="2800" b="1" dirty="0" smtClean="0">
                <a:solidFill>
                  <a:sysClr val="windowText" lastClr="000000"/>
                </a:solidFill>
              </a:rPr>
            </a:br>
            <a:r>
              <a:rPr lang="en-US" sz="2800" b="1" dirty="0" smtClean="0">
                <a:solidFill>
                  <a:sysClr val="windowText" lastClr="000000"/>
                </a:solidFill>
              </a:rPr>
              <a:t>OF </a:t>
            </a:r>
            <a:r>
              <a:rPr lang="en-US" sz="2800" i="1" dirty="0" smtClean="0">
                <a:solidFill>
                  <a:sysClr val="windowText" lastClr="000000"/>
                </a:solidFill>
              </a:rPr>
              <a:t>N. </a:t>
            </a:r>
            <a:r>
              <a:rPr lang="en-US" sz="2800" i="1" dirty="0" err="1" smtClean="0">
                <a:solidFill>
                  <a:sysClr val="windowText" lastClr="000000"/>
                </a:solidFill>
              </a:rPr>
              <a:t>gonorrhoeae</a:t>
            </a:r>
            <a:r>
              <a:rPr lang="en-US" sz="2800" i="1" dirty="0" smtClean="0">
                <a:solidFill>
                  <a:sysClr val="windowText" lastClr="000000"/>
                </a:solidFill>
              </a:rPr>
              <a:t> </a:t>
            </a:r>
            <a:r>
              <a:rPr lang="en-US" sz="2800" b="1" dirty="0" smtClean="0">
                <a:solidFill>
                  <a:sysClr val="windowText" lastClr="000000"/>
                </a:solidFill>
              </a:rPr>
              <a:t> (N= 220-260)</a:t>
            </a:r>
            <a:r>
              <a:rPr lang="en-US" b="1" dirty="0" smtClean="0">
                <a:solidFill>
                  <a:sysClr val="windowText" lastClr="000000"/>
                </a:solidFill>
              </a:rPr>
              <a:t/>
            </a:r>
            <a:br>
              <a:rPr lang="en-US" b="1" dirty="0" smtClean="0">
                <a:solidFill>
                  <a:sysClr val="windowText" lastClr="000000"/>
                </a:solidFill>
              </a:rPr>
            </a:br>
            <a:endParaRPr lang="en-GB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PERCENTAGE OF PREGNANT WOMEN SCREENED</a:t>
            </a:r>
            <a:br>
              <a:rPr lang="en-US" sz="2800" b="1" dirty="0" smtClean="0"/>
            </a:br>
            <a:r>
              <a:rPr lang="en-US" sz="2800" b="1" dirty="0" smtClean="0"/>
              <a:t>FOR SYPHILIS (2005 - 2009) </a:t>
            </a:r>
            <a:br>
              <a:rPr lang="en-US" sz="2800" b="1" dirty="0" smtClean="0"/>
            </a:br>
            <a:endParaRPr lang="en-US" sz="2800" b="1" dirty="0" smtClean="0">
              <a:solidFill>
                <a:srgbClr val="FF33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715000"/>
            <a:ext cx="7772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Source: Annual report on family health Sri Lanka, 2005, Family Health Bureau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762000" y="2057404"/>
          <a:ext cx="7620000" cy="3428999"/>
        </p:xfrm>
        <a:graphic>
          <a:graphicData uri="http://schemas.openxmlformats.org/drawingml/2006/table">
            <a:tbl>
              <a:tblPr/>
              <a:tblGrid>
                <a:gridCol w="1439537"/>
                <a:gridCol w="2009354"/>
                <a:gridCol w="2494709"/>
                <a:gridCol w="1676400"/>
              </a:tblGrid>
              <a:tr h="15617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year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Pregnant Mothers Registered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Pregnant Mothers tested for VDRL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Iskoola Pota"/>
                        </a:rPr>
                        <a:t>Percent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668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2006</a:t>
                      </a:r>
                      <a:endParaRPr lang="en-US" sz="2000" b="1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385,205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139,991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36%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8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2007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404,138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295,038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73%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8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2008</a:t>
                      </a:r>
                      <a:endParaRPr lang="en-US" sz="2000" b="1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397,527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307,213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77%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8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2009</a:t>
                      </a:r>
                      <a:endParaRPr lang="en-US" sz="2000" b="1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381,406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307,482</a:t>
                      </a:r>
                      <a:endParaRPr lang="en-US" sz="2000" b="1" dirty="0">
                        <a:latin typeface="Calibri"/>
                        <a:ea typeface="Calibri"/>
                        <a:cs typeface="Iskoola Pota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81%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b="1" dirty="0" smtClean="0">
                <a:solidFill>
                  <a:schemeClr val="accent1"/>
                </a:solidFill>
              </a:rPr>
              <a:t>ANTENATAL VDRL POSITIVITY RATE</a:t>
            </a:r>
            <a:endParaRPr lang="en-US" sz="4000" b="1" dirty="0">
              <a:solidFill>
                <a:schemeClr val="accent1"/>
              </a:solidFill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</p:nvPr>
        </p:nvGraphicFramePr>
        <p:xfrm>
          <a:off x="1371600" y="1600204"/>
          <a:ext cx="73152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38202" y="1676400"/>
            <a:ext cx="461665" cy="40386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b="1" dirty="0" smtClean="0"/>
              <a:t>PERCENTAGE OF VDRL  POSITIVITY RATE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553200" y="63246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Source: FHB</a:t>
            </a:r>
            <a:endParaRPr lang="en-US" b="1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2"/>
          <p:cNvSpPr>
            <a:spLocks noGrp="1"/>
          </p:cNvSpPr>
          <p:nvPr>
            <p:ph type="title"/>
          </p:nvPr>
        </p:nvSpPr>
        <p:spPr>
          <a:xfrm>
            <a:off x="609600" y="609600"/>
            <a:ext cx="7772400" cy="14478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200" b="1" dirty="0" smtClean="0"/>
              <a:t>SYPHILIS IN FORMER WAR AFFECTED AREAS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ANC MOTHERS (2009 - 2010 up to June)</a:t>
            </a:r>
            <a:endParaRPr lang="en-GB" sz="2800" b="1" dirty="0" smtClean="0"/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ph idx="1"/>
          </p:nvPr>
        </p:nvGraphicFramePr>
        <p:xfrm>
          <a:off x="609600" y="2286000"/>
          <a:ext cx="7848600" cy="3200400"/>
        </p:xfrm>
        <a:graphic>
          <a:graphicData uri="http://schemas.openxmlformats.org/drawingml/2006/table">
            <a:tbl>
              <a:tblPr/>
              <a:tblGrid>
                <a:gridCol w="2057400"/>
                <a:gridCol w="1219200"/>
                <a:gridCol w="1371600"/>
                <a:gridCol w="1600200"/>
                <a:gridCol w="1600200"/>
              </a:tblGrid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District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VDRL tested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VDRL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positive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TPPA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Positive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Prevalence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Vauniya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6,700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29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0.02%</a:t>
                      </a:r>
                      <a:endParaRPr kumimoji="0" lang="en-GB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Mullaitivu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175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Kilinochchi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104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en-GB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COMMUNITY </a:t>
            </a:r>
            <a:r>
              <a:rPr lang="en-US" sz="3600" b="1" dirty="0" err="1" smtClean="0"/>
              <a:t>STI</a:t>
            </a:r>
            <a:r>
              <a:rPr lang="en-US" sz="3600" b="1" dirty="0" smtClean="0"/>
              <a:t> PREVALENCE SURVEYS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4543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5588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Study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STI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Prevalence (CI)</a:t>
                      </a:r>
                      <a:endParaRPr lang="en-US" sz="2400" dirty="0"/>
                    </a:p>
                  </a:txBody>
                  <a:tcPr/>
                </a:tc>
              </a:tr>
              <a:tr h="58693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Low socioeconomic community women – Colombo -2007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Chlamydia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0.6%  	(0.04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- 1.16)</a:t>
                      </a:r>
                      <a:endParaRPr lang="en-US" b="1" dirty="0"/>
                    </a:p>
                  </a:txBody>
                  <a:tcPr/>
                </a:tc>
              </a:tr>
              <a:tr h="62279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Trichomonasis</a:t>
                      </a:r>
                      <a:r>
                        <a:rPr lang="en-US" b="1" dirty="0" smtClean="0"/>
                        <a:t>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0.6% 	(0.04 - 1.16)</a:t>
                      </a:r>
                    </a:p>
                    <a:p>
                      <a:endParaRPr lang="en-US" b="1" dirty="0"/>
                    </a:p>
                  </a:txBody>
                  <a:tcPr/>
                </a:tc>
              </a:tr>
              <a:tr h="58693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Gonorrhoea</a:t>
                      </a:r>
                      <a:endParaRPr lang="en-US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0%</a:t>
                      </a:r>
                      <a:endParaRPr lang="en-US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2798">
                <a:tc rowSpan="3">
                  <a:txBody>
                    <a:bodyPr/>
                    <a:lstStyle/>
                    <a:p>
                      <a:r>
                        <a:rPr lang="en-US" b="1" dirty="0" smtClean="0"/>
                        <a:t>Community survey in </a:t>
                      </a:r>
                      <a:r>
                        <a:rPr lang="en-US" b="1" dirty="0" err="1" smtClean="0"/>
                        <a:t>Rathnapura</a:t>
                      </a:r>
                      <a:r>
                        <a:rPr lang="en-US" b="1" dirty="0" smtClean="0"/>
                        <a:t> - 2008</a:t>
                      </a:r>
                      <a:endParaRPr lang="en-US" b="1" dirty="0"/>
                    </a:p>
                    <a:p>
                      <a:r>
                        <a:rPr lang="en-US" dirty="0" smtClean="0"/>
                        <a:t>	</a:t>
                      </a:r>
                      <a:endParaRPr 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Chlamydia</a:t>
                      </a:r>
                      <a:endParaRPr lang="en-US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2.1 	(1.2 - 3.6)</a:t>
                      </a:r>
                      <a:endParaRPr lang="en-US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63662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err="1" smtClean="0"/>
                        <a:t>Trichomonasis</a:t>
                      </a:r>
                      <a:endParaRPr lang="en-US" b="1" dirty="0" smtClean="0"/>
                    </a:p>
                    <a:p>
                      <a:endParaRPr 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1% 	(0.5 - 2)</a:t>
                      </a:r>
                    </a:p>
                    <a:p>
                      <a:endParaRPr 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85582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Gonorrhoea</a:t>
                      </a:r>
                      <a:endParaRPr lang="en-US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0%</a:t>
                      </a:r>
                      <a:endParaRPr lang="en-US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4800" y="6096000"/>
            <a:ext cx="8610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i="1" dirty="0"/>
              <a:t>Source: </a:t>
            </a:r>
            <a:r>
              <a:rPr lang="en-US" sz="1400" i="1" baseline="30000" dirty="0"/>
              <a:t>1</a:t>
            </a:r>
            <a:r>
              <a:rPr lang="en-US" sz="1400" i="1" dirty="0"/>
              <a:t> </a:t>
            </a:r>
            <a:r>
              <a:rPr lang="en-US" sz="1400" i="1" dirty="0" err="1"/>
              <a:t>Hemachandra</a:t>
            </a:r>
            <a:r>
              <a:rPr lang="en-US" sz="1400" i="1" dirty="0"/>
              <a:t> N, </a:t>
            </a:r>
            <a:r>
              <a:rPr lang="en-US" sz="1400" i="1" dirty="0" err="1"/>
              <a:t>Rajapaksha</a:t>
            </a:r>
            <a:r>
              <a:rPr lang="en-US" sz="1400" i="1" dirty="0"/>
              <a:t> L , </a:t>
            </a:r>
            <a:r>
              <a:rPr lang="en-US" sz="1400" i="1" baseline="30000" dirty="0"/>
              <a:t>2</a:t>
            </a:r>
            <a:r>
              <a:rPr lang="en-US" sz="1400" i="1" dirty="0"/>
              <a:t> </a:t>
            </a:r>
            <a:r>
              <a:rPr lang="en-US" sz="1400" i="1" dirty="0" err="1"/>
              <a:t>Herath</a:t>
            </a:r>
            <a:r>
              <a:rPr lang="en-US" sz="1400" i="1" dirty="0"/>
              <a:t> S, </a:t>
            </a:r>
            <a:r>
              <a:rPr lang="en-US" sz="1400" i="1" dirty="0" err="1"/>
              <a:t>Samarakoon</a:t>
            </a:r>
            <a:r>
              <a:rPr lang="en-US" sz="1400" i="1" dirty="0"/>
              <a:t> S, </a:t>
            </a:r>
            <a:r>
              <a:rPr lang="en-US" sz="1400" i="1" dirty="0" err="1"/>
              <a:t>Fonseka</a:t>
            </a:r>
            <a:r>
              <a:rPr lang="en-US" sz="1400" i="1" dirty="0"/>
              <a:t> P, </a:t>
            </a:r>
            <a:r>
              <a:rPr lang="en-US" sz="1400" i="1" baseline="30000" dirty="0"/>
              <a:t>3 </a:t>
            </a:r>
            <a:r>
              <a:rPr lang="en-US" sz="1400" i="1" dirty="0" err="1"/>
              <a:t>Herath</a:t>
            </a:r>
            <a:r>
              <a:rPr lang="en-US" sz="1400" i="1" dirty="0"/>
              <a:t> S, , Fernando D, </a:t>
            </a:r>
            <a:r>
              <a:rPr lang="en-US" sz="1400" i="1" dirty="0" err="1"/>
              <a:t>Jayasinghe</a:t>
            </a:r>
            <a:r>
              <a:rPr lang="en-US" sz="1400" i="1" dirty="0"/>
              <a:t> S</a:t>
            </a:r>
            <a:r>
              <a:rPr lang="en-US" sz="1400" i="1" baseline="30000" dirty="0"/>
              <a:t>. 4</a:t>
            </a:r>
            <a:r>
              <a:rPr lang="en-US" sz="1400" i="1" dirty="0"/>
              <a:t> </a:t>
            </a:r>
            <a:r>
              <a:rPr lang="en-US" sz="1400" i="1" dirty="0" err="1"/>
              <a:t>Herath</a:t>
            </a:r>
            <a:r>
              <a:rPr lang="en-US" sz="1400" i="1" dirty="0"/>
              <a:t> S, </a:t>
            </a:r>
            <a:r>
              <a:rPr lang="en-US" sz="1400" i="1" dirty="0" err="1"/>
              <a:t>Dewanarayana</a:t>
            </a:r>
            <a:r>
              <a:rPr lang="en-US" sz="1400" i="1" dirty="0"/>
              <a:t> A, </a:t>
            </a:r>
            <a:r>
              <a:rPr lang="en-US" sz="1400" i="1" dirty="0" err="1"/>
              <a:t>Senawirtne</a:t>
            </a:r>
            <a:r>
              <a:rPr lang="en-US" sz="1400" i="1" dirty="0"/>
              <a:t> </a:t>
            </a:r>
            <a:r>
              <a:rPr lang="en-US" sz="1000" i="1" dirty="0"/>
              <a:t>P  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SUMMARY</a:t>
            </a:r>
            <a:r>
              <a:rPr lang="en-US" b="1" dirty="0" smtClean="0"/>
              <a:t> 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04800" y="1295400"/>
            <a:ext cx="8382000" cy="4952994"/>
          </a:xfrm>
        </p:spPr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</a:rPr>
              <a:t>Sri Lanka continues to indicate low prevalence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b="1" dirty="0" smtClean="0">
              <a:solidFill>
                <a:srgbClr val="0070C0"/>
              </a:solidFill>
            </a:endParaRPr>
          </a:p>
          <a:p>
            <a:r>
              <a:rPr lang="en-US" b="1" dirty="0" smtClean="0">
                <a:solidFill>
                  <a:srgbClr val="0070C0"/>
                </a:solidFill>
              </a:rPr>
              <a:t>Sizable vulnerable populations, Migration, Changing socio-economic situation can be Challenging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2057400" y="1828800"/>
          <a:ext cx="4876800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2733</TotalTime>
  <Words>1202</Words>
  <Application>Microsoft Office PowerPoint</Application>
  <PresentationFormat>On-screen Show (4:3)</PresentationFormat>
  <Paragraphs>404</Paragraphs>
  <Slides>48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64" baseType="lpstr"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9_Office Theme</vt:lpstr>
      <vt:lpstr>10_Office Theme</vt:lpstr>
      <vt:lpstr>11_Office Theme</vt:lpstr>
      <vt:lpstr>13_Office Theme</vt:lpstr>
      <vt:lpstr>18_Office Theme</vt:lpstr>
      <vt:lpstr>19_Office Theme</vt:lpstr>
      <vt:lpstr>Worksheet</vt:lpstr>
      <vt:lpstr>Microsoft Office Excel 97-2003 Worksheet</vt:lpstr>
      <vt:lpstr>OVERVIEW OF HIV/STIs  IN SRI LANKA, 2000 - 2009</vt:lpstr>
      <vt:lpstr>HIV EPIDEMIC IN SRI LANKA</vt:lpstr>
      <vt:lpstr>HIV ESTIMATES FOR SRI LANKA  AS OF END 2009</vt:lpstr>
      <vt:lpstr>HIV ESTIMATES FOR SRI LANKA</vt:lpstr>
      <vt:lpstr>HIV ESTIMATIONS DONE IN 2009</vt:lpstr>
      <vt:lpstr>HIGH-RISK POPULATIONS FOR HIV</vt:lpstr>
      <vt:lpstr>VULNERABLE POPULATIONS</vt:lpstr>
      <vt:lpstr>DRAFT NATIONAL ESTIMATES</vt:lpstr>
      <vt:lpstr>NATIONAL ESTIMATES</vt:lpstr>
      <vt:lpstr>NATIONAL ESTIMATES</vt:lpstr>
      <vt:lpstr>TRENDS OF HIV PREVALENCE AND INCIDENCE</vt:lpstr>
      <vt:lpstr>HIV PREVALENCE AMONG HIGH-RISK SUBGROUPS</vt:lpstr>
      <vt:lpstr>HIV INCIDENCE IN POPULATION SUBGROUPS</vt:lpstr>
      <vt:lpstr>TRENDS IN ADULT HIV PREVALENCE (15+)</vt:lpstr>
      <vt:lpstr>Slide 15</vt:lpstr>
      <vt:lpstr>HIV PREVALENCE AMONG  FEMALE SEX WORKERS</vt:lpstr>
      <vt:lpstr>HIV PREVALENCE AMONG MSM</vt:lpstr>
      <vt:lpstr>HIV PREVALENCE AMONG STD CLINIC ATTENDEES</vt:lpstr>
      <vt:lpstr>HIV PREVALENCE AMONG TUBERCULOSIS PATIENTS</vt:lpstr>
      <vt:lpstr>ANTENATAL HIV TESTING</vt:lpstr>
      <vt:lpstr>HIV TESTING IN FORMER WAR AFFECTED AREAS ANC MOTHERS(2009 - 2010 up to June)</vt:lpstr>
      <vt:lpstr>HIV AND BLOOD TRANSFUSION</vt:lpstr>
      <vt:lpstr>PERCENT OF VOLUNTARY VS. REPLACEMENT BLOOD DONATIONS</vt:lpstr>
      <vt:lpstr>HIV PREVALENCE IN DONATED BLOOD</vt:lpstr>
      <vt:lpstr>HEP B &amp; C IN DONATED BLOOD</vt:lpstr>
      <vt:lpstr>DATA ON HIV CASE REPORTING</vt:lpstr>
      <vt:lpstr>CUMULATIVE REPORTED HIV CASES  AS OF END 2009</vt:lpstr>
      <vt:lpstr>REPORTED NUMBER OF HIV CASES</vt:lpstr>
      <vt:lpstr>MALE : FEMALE RATIO</vt:lpstr>
      <vt:lpstr>CUMULATIVE HIV CASES BY AGE AND SEX AS OF END 2009 (N=1141)</vt:lpstr>
      <vt:lpstr>NEW HIV CASES BY AGE AND SEX IN 2009</vt:lpstr>
      <vt:lpstr>Cumulative HIV Cases by Mode of Transmission as of end 2009 (N=802, 67%)</vt:lpstr>
      <vt:lpstr>NEW HIV CASES BY MODE OF TRANSMISSION IN 2009 (N=77, 56%)</vt:lpstr>
      <vt:lpstr>Slide 34</vt:lpstr>
      <vt:lpstr>% of New HIV Cases by District  in 2009</vt:lpstr>
      <vt:lpstr>Sexually Transmitted Infections </vt:lpstr>
      <vt:lpstr>Slide 37</vt:lpstr>
      <vt:lpstr>TRENDS OF BACTERIAL STIs</vt:lpstr>
      <vt:lpstr>TRENDS OF VIRAL STIs</vt:lpstr>
      <vt:lpstr>Slide 40</vt:lpstr>
      <vt:lpstr>Slide 41</vt:lpstr>
      <vt:lpstr> ANTIBIOTIC RESISTANCE PATTERN  OF N. gonorrhoeae  (N= 220-260) </vt:lpstr>
      <vt:lpstr> ANTIBIOTIC RESISTANCE PATTERN  OF N. gonorrhoeae  (N= 220-260) </vt:lpstr>
      <vt:lpstr> PERCENTAGE OF PREGNANT WOMEN SCREENED FOR SYPHILIS (2005 - 2009)  </vt:lpstr>
      <vt:lpstr>ANTENATAL VDRL POSITIVITY RATE</vt:lpstr>
      <vt:lpstr>SYPHILIS IN FORMER WAR AFFECTED AREAS ANC MOTHERS (2009 - 2010 up to June)</vt:lpstr>
      <vt:lpstr>COMMUNITY STI PREVALENCE SURVEYS</vt:lpstr>
      <vt:lpstr>SUMMARY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STIs and HIV  in Sri Lanka</dc:title>
  <dc:creator>Dr K A M Ariyaratne</dc:creator>
  <cp:lastModifiedBy>Dr K A M Ariyaratne</cp:lastModifiedBy>
  <cp:revision>244</cp:revision>
  <dcterms:created xsi:type="dcterms:W3CDTF">2010-09-16T05:12:07Z</dcterms:created>
  <dcterms:modified xsi:type="dcterms:W3CDTF">2010-10-14T08:48:26Z</dcterms:modified>
</cp:coreProperties>
</file>