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58" r:id="rId3"/>
    <p:sldId id="259" r:id="rId4"/>
    <p:sldId id="260" r:id="rId5"/>
    <p:sldId id="262"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76" d="100"/>
          <a:sy n="76" d="100"/>
        </p:scale>
        <p:origin x="-117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A0A76F-32B3-4024-8910-01A24DFC5E74}" type="datetimeFigureOut">
              <a:rPr lang="en-US" smtClean="0"/>
              <a:pPr/>
              <a:t>7/23/2011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A11340-F73B-4163-99D5-2ED9834E88A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CBA2F381-61DF-4B7D-BBE7-4A52F7B3D358}" type="slidenum">
              <a:rPr lang="en-US" smtClean="0"/>
              <a:pPr/>
              <a:t>11</a:t>
            </a:fld>
            <a:endParaRPr lang="en-US"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dirty="0" smtClean="0"/>
              <a:t>There are usually a number of critical points which determine both the severity of the disease and the success of any treatment in reversing the disease process.</a:t>
            </a:r>
          </a:p>
          <a:p>
            <a:pPr eaLnBrk="1" hangingPunct="1"/>
            <a:endParaRPr lang="en-US" dirty="0" smtClean="0"/>
          </a:p>
          <a:p>
            <a:pPr eaLnBrk="1" hangingPunct="1"/>
            <a:r>
              <a:rPr lang="en-US" dirty="0" smtClean="0"/>
              <a:t>There is clearly little value in detecting disease in advance of the usual time of diagnosis unless such detection precedes the final critical point beyond which treatment would be unsuccessful and / or permanent damage would be done.</a:t>
            </a:r>
          </a:p>
          <a:p>
            <a:pPr eaLnBrk="1" hangingPunct="1"/>
            <a:r>
              <a:rPr lang="en-US" dirty="0" smtClean="0"/>
              <a:t>Detection programmes should therefore concentrate on those conditions where the time lag between the disease’s onset and its critical point is sufficiently long to be suitable for population screening.</a:t>
            </a:r>
          </a:p>
          <a:p>
            <a:pPr eaLnBrk="1" hangingPunct="1"/>
            <a:endParaRPr lang="en-US" dirty="0" smtClean="0"/>
          </a:p>
          <a:p>
            <a:pPr eaLnBrk="1" hangingPunct="1"/>
            <a:r>
              <a:rPr lang="en-US" dirty="0" smtClean="0"/>
              <a:t>Lead time is the advantage gained by screening.</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B24759C-9F90-4D11-88D6-76DC4942E587}" type="slidenum">
              <a:rPr lang="en-US" smtClean="0"/>
              <a:pPr>
                <a:defRPr/>
              </a:pPr>
              <a:t>28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0C9AD86-4862-4AE2-9B03-431F7CC7F1B4}" type="datetimeFigureOut">
              <a:rPr lang="en-US" smtClean="0"/>
              <a:pPr/>
              <a:t>7/23/2011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C9AD86-4862-4AE2-9B03-431F7CC7F1B4}" type="datetimeFigureOut">
              <a:rPr lang="en-US" smtClean="0"/>
              <a:pPr/>
              <a:t>7/23/2011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0C9AD86-4862-4AE2-9B03-431F7CC7F1B4}" type="datetimeFigureOut">
              <a:rPr lang="en-US" smtClean="0"/>
              <a:pPr/>
              <a:t>7/23/2011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0C9AD86-4862-4AE2-9B03-431F7CC7F1B4}" type="datetimeFigureOut">
              <a:rPr lang="en-US" smtClean="0"/>
              <a:pPr/>
              <a:t>7/23/2011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0C9AD86-4862-4AE2-9B03-431F7CC7F1B4}" type="datetimeFigureOut">
              <a:rPr lang="en-US" smtClean="0"/>
              <a:pPr/>
              <a:t>7/23/2011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C9AD86-4862-4AE2-9B03-431F7CC7F1B4}" type="datetimeFigureOut">
              <a:rPr lang="en-US" smtClean="0"/>
              <a:pPr/>
              <a:t>7/23/2011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C9AD86-4862-4AE2-9B03-431F7CC7F1B4}" type="datetimeFigureOut">
              <a:rPr lang="en-US" smtClean="0"/>
              <a:pPr/>
              <a:t>7/23/2011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C9AD86-4862-4AE2-9B03-431F7CC7F1B4}" type="datetimeFigureOut">
              <a:rPr lang="en-US" smtClean="0"/>
              <a:pPr/>
              <a:t>7/23/2011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C9AD86-4862-4AE2-9B03-431F7CC7F1B4}" type="datetimeFigureOut">
              <a:rPr lang="en-US" smtClean="0"/>
              <a:pPr/>
              <a:t>7/23/2011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C9AD86-4862-4AE2-9B03-431F7CC7F1B4}" type="datetimeFigureOut">
              <a:rPr lang="en-US" smtClean="0"/>
              <a:pPr/>
              <a:t>7/23/2011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C9AD86-4862-4AE2-9B03-431F7CC7F1B4}" type="datetimeFigureOut">
              <a:rPr lang="en-US" smtClean="0"/>
              <a:pPr/>
              <a:t>7/23/2011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1B8E53-7428-410D-A2E9-522BCFB363EF}"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DF62C03-C1DB-4001-A5CA-9C2DE554496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C9AD86-4862-4AE2-9B03-431F7CC7F1B4}" type="datetimeFigureOut">
              <a:rPr lang="en-US" smtClean="0"/>
              <a:pPr/>
              <a:t>7/23/2011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1B8E53-7428-410D-A2E9-522BCFB363E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Grp="1" noChangeArrowheads="1"/>
          </p:cNvSpPr>
          <p:nvPr>
            <p:ph type="subTitle" idx="1"/>
          </p:nvPr>
        </p:nvSpPr>
        <p:spPr/>
        <p:txBody>
          <a:bodyPr/>
          <a:lstStyle/>
          <a:p>
            <a:pPr eaLnBrk="1" hangingPunct="1"/>
            <a:r>
              <a:rPr lang="en-US" sz="2000" b="1" dirty="0" smtClean="0">
                <a:solidFill>
                  <a:schemeClr val="tx1"/>
                </a:solidFill>
              </a:rPr>
              <a:t>Dr Don </a:t>
            </a:r>
            <a:r>
              <a:rPr lang="en-US" sz="2000" b="1" dirty="0" err="1" smtClean="0">
                <a:solidFill>
                  <a:schemeClr val="tx1"/>
                </a:solidFill>
              </a:rPr>
              <a:t>Ajith</a:t>
            </a:r>
            <a:r>
              <a:rPr lang="en-US" sz="2000" b="1" dirty="0" smtClean="0">
                <a:solidFill>
                  <a:schemeClr val="tx1"/>
                </a:solidFill>
              </a:rPr>
              <a:t> Karawita</a:t>
            </a:r>
          </a:p>
          <a:p>
            <a:pPr eaLnBrk="1" hangingPunct="1"/>
            <a:r>
              <a:rPr lang="en-US" sz="1400" b="1" dirty="0" smtClean="0">
                <a:solidFill>
                  <a:schemeClr val="tx1"/>
                </a:solidFill>
              </a:rPr>
              <a:t>MBBS, </a:t>
            </a:r>
            <a:r>
              <a:rPr lang="en-US" sz="1400" b="1" dirty="0" err="1" smtClean="0">
                <a:solidFill>
                  <a:schemeClr val="tx1"/>
                </a:solidFill>
              </a:rPr>
              <a:t>PgD</a:t>
            </a:r>
            <a:r>
              <a:rPr lang="en-US" sz="1400" b="1" dirty="0" smtClean="0">
                <a:solidFill>
                  <a:schemeClr val="tx1"/>
                </a:solidFill>
              </a:rPr>
              <a:t> </a:t>
            </a:r>
            <a:r>
              <a:rPr lang="en-US" sz="1400" b="1" dirty="0" err="1" smtClean="0">
                <a:solidFill>
                  <a:schemeClr val="tx1"/>
                </a:solidFill>
              </a:rPr>
              <a:t>Ven</a:t>
            </a:r>
            <a:r>
              <a:rPr lang="en-US" sz="1400" b="1" dirty="0" smtClean="0">
                <a:solidFill>
                  <a:schemeClr val="tx1"/>
                </a:solidFill>
              </a:rPr>
              <a:t>, MD </a:t>
            </a:r>
            <a:r>
              <a:rPr lang="en-US" sz="1400" b="1" dirty="0" err="1" smtClean="0">
                <a:solidFill>
                  <a:schemeClr val="tx1"/>
                </a:solidFill>
              </a:rPr>
              <a:t>Venereology</a:t>
            </a:r>
            <a:endParaRPr lang="en-US" sz="1400" b="1" dirty="0" smtClean="0">
              <a:solidFill>
                <a:schemeClr val="tx1"/>
              </a:solidFill>
            </a:endParaRPr>
          </a:p>
          <a:p>
            <a:pPr eaLnBrk="1" hangingPunct="1"/>
            <a:r>
              <a:rPr lang="en-US" sz="2000" b="1" dirty="0" smtClean="0">
                <a:solidFill>
                  <a:schemeClr val="tx1"/>
                </a:solidFill>
              </a:rPr>
              <a:t>National STD/AIDS Control Programme.</a:t>
            </a:r>
          </a:p>
        </p:txBody>
      </p:sp>
      <p:pic>
        <p:nvPicPr>
          <p:cNvPr id="1026" name="Picture 2" descr="C:\Users\acer\Desktop\VCT label.jpg"/>
          <p:cNvPicPr>
            <a:picLocks noChangeAspect="1" noChangeArrowheads="1"/>
          </p:cNvPicPr>
          <p:nvPr/>
        </p:nvPicPr>
        <p:blipFill>
          <a:blip r:embed="rId3" cstate="print"/>
          <a:srcRect/>
          <a:stretch>
            <a:fillRect/>
          </a:stretch>
        </p:blipFill>
        <p:spPr bwMode="auto">
          <a:xfrm>
            <a:off x="381000" y="2006830"/>
            <a:ext cx="8382000" cy="145112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noChangeArrowheads="1"/>
          </p:cNvPicPr>
          <p:nvPr/>
        </p:nvPicPr>
        <p:blipFill>
          <a:blip r:embed="rId3" cstate="print"/>
          <a:srcRect/>
          <a:stretch>
            <a:fillRect/>
          </a:stretch>
        </p:blipFill>
        <p:spPr bwMode="auto">
          <a:xfrm>
            <a:off x="2971800" y="1295400"/>
            <a:ext cx="3159125" cy="4343400"/>
          </a:xfrm>
          <a:prstGeom prst="rect">
            <a:avLst/>
          </a:prstGeom>
          <a:noFill/>
          <a:ln w="76200">
            <a:solidFill>
              <a:schemeClr val="tx1"/>
            </a:solid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715962"/>
          </a:xfrm>
          <a:solidFill>
            <a:srgbClr val="FFFF00"/>
          </a:solidFill>
        </p:spPr>
        <p:txBody>
          <a:bodyPr/>
          <a:lstStyle/>
          <a:p>
            <a:pPr eaLnBrk="1" hangingPunct="1"/>
            <a:r>
              <a:rPr lang="en-US" sz="4000" b="1" smtClean="0"/>
              <a:t>VCT </a:t>
            </a:r>
          </a:p>
        </p:txBody>
      </p:sp>
      <p:sp>
        <p:nvSpPr>
          <p:cNvPr id="4099" name="Rectangle 3"/>
          <p:cNvSpPr>
            <a:spLocks noGrp="1" noChangeArrowheads="1"/>
          </p:cNvSpPr>
          <p:nvPr>
            <p:ph type="body" idx="1"/>
          </p:nvPr>
        </p:nvSpPr>
        <p:spPr>
          <a:xfrm>
            <a:off x="457200" y="1219200"/>
            <a:ext cx="8229600" cy="3657600"/>
          </a:xfrm>
        </p:spPr>
        <p:txBody>
          <a:bodyPr/>
          <a:lstStyle/>
          <a:p>
            <a:pPr eaLnBrk="1" hangingPunct="1"/>
            <a:r>
              <a:rPr lang="en-US" sz="2800" smtClean="0"/>
              <a:t>Case finding strategy in HIV. (Active/Passive)</a:t>
            </a:r>
          </a:p>
          <a:p>
            <a:pPr eaLnBrk="1" hangingPunct="1"/>
            <a:r>
              <a:rPr lang="en-US" sz="2800" smtClean="0"/>
              <a:t>Service package.</a:t>
            </a:r>
          </a:p>
          <a:p>
            <a:pPr eaLnBrk="1" hangingPunct="1"/>
            <a:r>
              <a:rPr lang="en-US" sz="2800" smtClean="0"/>
              <a:t>It is the entry point to HIV care and treatment. (especially early in the disease process before they become symptomatic)</a:t>
            </a:r>
          </a:p>
          <a:p>
            <a:pPr eaLnBrk="1" hangingPunct="1"/>
            <a:r>
              <a:rPr lang="en-US" sz="2800" smtClean="0"/>
              <a:t>It is a place for behaviour change communication.</a:t>
            </a:r>
          </a:p>
        </p:txBody>
      </p:sp>
      <p:sp>
        <p:nvSpPr>
          <p:cNvPr id="4100" name="Rectangle 4"/>
          <p:cNvSpPr>
            <a:spLocks noChangeArrowheads="1"/>
          </p:cNvSpPr>
          <p:nvPr/>
        </p:nvSpPr>
        <p:spPr bwMode="auto">
          <a:xfrm>
            <a:off x="381000" y="5181600"/>
            <a:ext cx="8458200" cy="685800"/>
          </a:xfrm>
          <a:prstGeom prst="rect">
            <a:avLst/>
          </a:prstGeom>
          <a:noFill/>
          <a:ln w="9525">
            <a:solidFill>
              <a:schemeClr val="tx1"/>
            </a:solidFill>
            <a:miter lim="800000"/>
            <a:headEnd/>
            <a:tailEnd/>
          </a:ln>
        </p:spPr>
        <p:txBody>
          <a:bodyPr/>
          <a:lstStyle/>
          <a:p>
            <a:pPr marL="342900" indent="-342900">
              <a:spcBef>
                <a:spcPct val="20000"/>
              </a:spcBef>
              <a:buFontTx/>
              <a:buChar char="•"/>
            </a:pPr>
            <a:r>
              <a:rPr lang="en-US" sz="3200"/>
              <a:t>What is the OPD situation in a hospital?</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457200"/>
            <a:ext cx="8229600" cy="685800"/>
          </a:xfrm>
          <a:solidFill>
            <a:srgbClr val="00FF00"/>
          </a:solidFill>
        </p:spPr>
        <p:txBody>
          <a:bodyPr>
            <a:normAutofit fontScale="90000"/>
          </a:bodyPr>
          <a:lstStyle/>
          <a:p>
            <a:r>
              <a:rPr lang="en-US" smtClean="0"/>
              <a:t>HIV testing</a:t>
            </a:r>
          </a:p>
        </p:txBody>
      </p:sp>
      <p:sp>
        <p:nvSpPr>
          <p:cNvPr id="3" name="Content Placeholder 2"/>
          <p:cNvSpPr>
            <a:spLocks noGrp="1"/>
          </p:cNvSpPr>
          <p:nvPr>
            <p:ph idx="1"/>
          </p:nvPr>
        </p:nvSpPr>
        <p:spPr>
          <a:xfrm>
            <a:off x="1295400" y="1600200"/>
            <a:ext cx="6553200" cy="4525963"/>
          </a:xfrm>
        </p:spPr>
        <p:txBody>
          <a:bodyPr/>
          <a:lstStyle/>
          <a:p>
            <a:pPr>
              <a:defRPr/>
            </a:pPr>
            <a:r>
              <a:rPr lang="en-US" dirty="0" smtClean="0"/>
              <a:t>Mandatory (blood safety, tissue/organ transplants etc)</a:t>
            </a:r>
          </a:p>
          <a:p>
            <a:pPr>
              <a:defRPr/>
            </a:pPr>
            <a:r>
              <a:rPr lang="en-US" dirty="0" smtClean="0"/>
              <a:t>Screening for diagnostic workups</a:t>
            </a:r>
          </a:p>
          <a:p>
            <a:pPr>
              <a:defRPr/>
            </a:pPr>
            <a:r>
              <a:rPr lang="en-US" dirty="0" smtClean="0"/>
              <a:t>HIV surveillance (unlinked anonymous testing)</a:t>
            </a:r>
          </a:p>
          <a:p>
            <a:pPr>
              <a:defRPr/>
            </a:pPr>
            <a:r>
              <a:rPr lang="en-US" dirty="0" smtClean="0"/>
              <a:t>Voluntary (VCT)</a:t>
            </a:r>
          </a:p>
          <a:p>
            <a:pPr>
              <a:defRPr/>
            </a:pPr>
            <a:r>
              <a:rPr lang="en-US" dirty="0" smtClean="0"/>
              <a:t>Provider Initiated Testing (PIT)</a:t>
            </a:r>
          </a:p>
          <a:p>
            <a:pPr>
              <a:defRPr/>
            </a:pPr>
            <a:r>
              <a:rPr lang="en-US" dirty="0" smtClean="0"/>
              <a:t>Legal requirement ? </a:t>
            </a:r>
          </a:p>
          <a:p>
            <a:pPr>
              <a:defRPr/>
            </a:pP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28600" y="274638"/>
            <a:ext cx="8686800" cy="715962"/>
          </a:xfrm>
          <a:solidFill>
            <a:srgbClr val="FFFF00"/>
          </a:solidFill>
        </p:spPr>
        <p:txBody>
          <a:bodyPr/>
          <a:lstStyle/>
          <a:p>
            <a:pPr eaLnBrk="1" hangingPunct="1"/>
            <a:r>
              <a:rPr lang="en-US" sz="3200" b="1" smtClean="0"/>
              <a:t>Service delivery settings</a:t>
            </a:r>
          </a:p>
        </p:txBody>
      </p:sp>
      <p:sp>
        <p:nvSpPr>
          <p:cNvPr id="7171" name="Rectangle 3"/>
          <p:cNvSpPr>
            <a:spLocks noGrp="1" noChangeArrowheads="1"/>
          </p:cNvSpPr>
          <p:nvPr>
            <p:ph type="body" idx="1"/>
          </p:nvPr>
        </p:nvSpPr>
        <p:spPr>
          <a:xfrm>
            <a:off x="762000" y="1295400"/>
            <a:ext cx="7924800" cy="4525963"/>
          </a:xfrm>
        </p:spPr>
        <p:txBody>
          <a:bodyPr/>
          <a:lstStyle/>
          <a:p>
            <a:pPr marL="609600" indent="-609600" eaLnBrk="1" hangingPunct="1">
              <a:buFontTx/>
              <a:buAutoNum type="arabicPeriod"/>
            </a:pPr>
            <a:r>
              <a:rPr lang="en-US" dirty="0" smtClean="0"/>
              <a:t>Free standing</a:t>
            </a:r>
          </a:p>
          <a:p>
            <a:pPr marL="609600" indent="-609600" eaLnBrk="1" hangingPunct="1">
              <a:buFontTx/>
              <a:buAutoNum type="arabicPeriod"/>
            </a:pPr>
            <a:r>
              <a:rPr lang="en-US" dirty="0" smtClean="0"/>
              <a:t>Mobile/Outreach</a:t>
            </a:r>
          </a:p>
          <a:p>
            <a:pPr marL="609600" indent="-609600" eaLnBrk="1" hangingPunct="1">
              <a:buFontTx/>
              <a:buAutoNum type="arabicPeriod"/>
            </a:pPr>
            <a:r>
              <a:rPr lang="en-US" dirty="0" smtClean="0"/>
              <a:t>Institutional/Integrated</a:t>
            </a:r>
          </a:p>
          <a:p>
            <a:pPr marL="990600" lvl="1" indent="-533400" eaLnBrk="1" hangingPunct="1">
              <a:buFontTx/>
              <a:buAutoNum type="alphaLcParenR"/>
            </a:pPr>
            <a:r>
              <a:rPr lang="en-US" b="1" dirty="0" smtClean="0">
                <a:solidFill>
                  <a:srgbClr val="FF3300"/>
                </a:solidFill>
              </a:rPr>
              <a:t>STI clinics</a:t>
            </a:r>
          </a:p>
          <a:p>
            <a:pPr marL="990600" lvl="1" indent="-533400" eaLnBrk="1" hangingPunct="1">
              <a:buFontTx/>
              <a:buAutoNum type="alphaLcParenR"/>
            </a:pPr>
            <a:r>
              <a:rPr lang="en-US" dirty="0" smtClean="0"/>
              <a:t>General health system (MOH, ANC, OPD)</a:t>
            </a:r>
          </a:p>
          <a:p>
            <a:pPr marL="990600" lvl="1" indent="-533400" eaLnBrk="1" hangingPunct="1">
              <a:buFontTx/>
              <a:buAutoNum type="alphaLcParenR"/>
            </a:pPr>
            <a:r>
              <a:rPr lang="en-US" dirty="0" smtClean="0"/>
              <a:t>Prison</a:t>
            </a:r>
          </a:p>
          <a:p>
            <a:pPr marL="990600" lvl="1" indent="-533400" eaLnBrk="1" hangingPunct="1">
              <a:buFontTx/>
              <a:buAutoNum type="alphaLcParenR"/>
            </a:pPr>
            <a:r>
              <a:rPr lang="en-US" dirty="0" smtClean="0"/>
              <a:t>Drug and Alcohol services</a:t>
            </a:r>
          </a:p>
          <a:p>
            <a:pPr marL="990600" lvl="1" indent="-533400" eaLnBrk="1" hangingPunct="1">
              <a:buFontTx/>
              <a:buAutoNum type="alphaLcParenR"/>
            </a:pPr>
            <a:r>
              <a:rPr lang="en-US" dirty="0" smtClean="0"/>
              <a:t>Gay and Lesbian health services.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ctrTitle"/>
          </p:nvPr>
        </p:nvSpPr>
        <p:spPr>
          <a:solidFill>
            <a:srgbClr val="FFFF00"/>
          </a:solidFill>
          <a:effectLst>
            <a:prstShdw prst="shdw17" dist="17961" dir="2700000">
              <a:srgbClr val="999900"/>
            </a:prstShdw>
          </a:effectLst>
        </p:spPr>
        <p:txBody>
          <a:bodyPr/>
          <a:lstStyle/>
          <a:p>
            <a:pPr eaLnBrk="1" hangingPunct="1"/>
            <a:r>
              <a:rPr lang="en-US" b="1" smtClean="0"/>
              <a:t>Concept of VCT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descr="Trellis"/>
          <p:cNvSpPr>
            <a:spLocks noChangeArrowheads="1"/>
          </p:cNvSpPr>
          <p:nvPr/>
        </p:nvSpPr>
        <p:spPr bwMode="auto">
          <a:xfrm>
            <a:off x="7239000" y="1733550"/>
            <a:ext cx="1066800" cy="3200400"/>
          </a:xfrm>
          <a:prstGeom prst="rect">
            <a:avLst/>
          </a:prstGeom>
          <a:pattFill prst="trellis">
            <a:fgClr>
              <a:srgbClr val="FF0000"/>
            </a:fgClr>
            <a:bgClr>
              <a:schemeClr val="bg1"/>
            </a:bgClr>
          </a:pattFill>
          <a:ln w="9525">
            <a:noFill/>
            <a:miter lim="800000"/>
            <a:headEnd/>
            <a:tailEnd/>
          </a:ln>
        </p:spPr>
        <p:txBody>
          <a:bodyPr anchor="ctr"/>
          <a:lstStyle/>
          <a:p>
            <a:pPr algn="ctr"/>
            <a:r>
              <a:rPr lang="en-US">
                <a:cs typeface="Arial" charset="0"/>
              </a:rPr>
              <a:t>AIDS </a:t>
            </a:r>
          </a:p>
          <a:p>
            <a:pPr algn="ctr"/>
            <a:endParaRPr lang="en-US">
              <a:cs typeface="Arial" charset="0"/>
            </a:endParaRPr>
          </a:p>
          <a:p>
            <a:pPr algn="ctr"/>
            <a:r>
              <a:rPr lang="en-US">
                <a:cs typeface="Arial" charset="0"/>
              </a:rPr>
              <a:t>Clinical stage 4</a:t>
            </a:r>
          </a:p>
          <a:p>
            <a:pPr algn="ctr"/>
            <a:endParaRPr lang="en-US" sz="1000">
              <a:cs typeface="Arial" charset="0"/>
            </a:endParaRPr>
          </a:p>
          <a:p>
            <a:pPr algn="ctr"/>
            <a:r>
              <a:rPr lang="en-US" sz="1000">
                <a:cs typeface="Arial" charset="0"/>
              </a:rPr>
              <a:t>AIDS Defining illnesses</a:t>
            </a:r>
          </a:p>
        </p:txBody>
      </p:sp>
      <p:sp>
        <p:nvSpPr>
          <p:cNvPr id="14339" name="Rectangle 3"/>
          <p:cNvSpPr>
            <a:spLocks noGrp="1" noChangeArrowheads="1"/>
          </p:cNvSpPr>
          <p:nvPr>
            <p:ph type="title"/>
          </p:nvPr>
        </p:nvSpPr>
        <p:spPr>
          <a:xfrm>
            <a:off x="304800" y="228600"/>
            <a:ext cx="8610600" cy="533400"/>
          </a:xfrm>
          <a:solidFill>
            <a:srgbClr val="FFFF00"/>
          </a:solidFill>
        </p:spPr>
        <p:txBody>
          <a:bodyPr/>
          <a:lstStyle/>
          <a:p>
            <a:pPr eaLnBrk="1" hangingPunct="1"/>
            <a:r>
              <a:rPr lang="en-US" sz="2800" b="1" smtClean="0"/>
              <a:t>Overview of the clinical disease</a:t>
            </a:r>
          </a:p>
        </p:txBody>
      </p:sp>
      <p:sp>
        <p:nvSpPr>
          <p:cNvPr id="14340" name="Line 4"/>
          <p:cNvSpPr>
            <a:spLocks noChangeShapeType="1"/>
          </p:cNvSpPr>
          <p:nvPr/>
        </p:nvSpPr>
        <p:spPr bwMode="auto">
          <a:xfrm>
            <a:off x="457200" y="4933950"/>
            <a:ext cx="8382000" cy="0"/>
          </a:xfrm>
          <a:prstGeom prst="line">
            <a:avLst/>
          </a:prstGeom>
          <a:noFill/>
          <a:ln w="9525">
            <a:solidFill>
              <a:schemeClr val="tx1"/>
            </a:solidFill>
            <a:round/>
            <a:headEnd/>
            <a:tailEnd type="triangle" w="med" len="med"/>
          </a:ln>
        </p:spPr>
        <p:txBody>
          <a:bodyPr/>
          <a:lstStyle/>
          <a:p>
            <a:endParaRPr lang="en-US"/>
          </a:p>
        </p:txBody>
      </p:sp>
      <p:sp>
        <p:nvSpPr>
          <p:cNvPr id="14341" name="Rectangle 5" descr="Trellis"/>
          <p:cNvSpPr>
            <a:spLocks noChangeArrowheads="1"/>
          </p:cNvSpPr>
          <p:nvPr/>
        </p:nvSpPr>
        <p:spPr bwMode="auto">
          <a:xfrm>
            <a:off x="1066800" y="3790950"/>
            <a:ext cx="533400" cy="1143000"/>
          </a:xfrm>
          <a:prstGeom prst="rect">
            <a:avLst/>
          </a:prstGeom>
          <a:pattFill prst="trellis">
            <a:fgClr>
              <a:srgbClr val="FF3300"/>
            </a:fgClr>
            <a:bgClr>
              <a:schemeClr val="bg1"/>
            </a:bgClr>
          </a:pattFill>
          <a:ln w="9525">
            <a:noFill/>
            <a:miter lim="800000"/>
            <a:headEnd/>
            <a:tailEnd/>
          </a:ln>
        </p:spPr>
        <p:txBody>
          <a:bodyPr anchor="ctr"/>
          <a:lstStyle/>
          <a:p>
            <a:pPr algn="ctr"/>
            <a:r>
              <a:rPr lang="en-US" sz="1200">
                <a:cs typeface="Arial" charset="0"/>
              </a:rPr>
              <a:t>75%</a:t>
            </a:r>
          </a:p>
        </p:txBody>
      </p:sp>
      <p:sp>
        <p:nvSpPr>
          <p:cNvPr id="14342" name="Rectangle 6" descr="Small checker board"/>
          <p:cNvSpPr>
            <a:spLocks noChangeArrowheads="1"/>
          </p:cNvSpPr>
          <p:nvPr/>
        </p:nvSpPr>
        <p:spPr bwMode="auto">
          <a:xfrm>
            <a:off x="5715000" y="3714750"/>
            <a:ext cx="762000" cy="1219200"/>
          </a:xfrm>
          <a:prstGeom prst="rect">
            <a:avLst/>
          </a:prstGeom>
          <a:pattFill prst="smCheck">
            <a:fgClr>
              <a:srgbClr val="FF9966"/>
            </a:fgClr>
            <a:bgClr>
              <a:schemeClr val="bg1"/>
            </a:bgClr>
          </a:pattFill>
          <a:ln w="9525">
            <a:noFill/>
            <a:miter lim="800000"/>
            <a:headEnd/>
            <a:tailEnd/>
          </a:ln>
        </p:spPr>
        <p:txBody>
          <a:bodyPr anchor="ctr"/>
          <a:lstStyle/>
          <a:p>
            <a:pPr algn="ctr"/>
            <a:r>
              <a:rPr lang="en-US" sz="1200">
                <a:cs typeface="Arial" charset="0"/>
              </a:rPr>
              <a:t>Clinical stage 2</a:t>
            </a:r>
          </a:p>
        </p:txBody>
      </p:sp>
      <p:sp>
        <p:nvSpPr>
          <p:cNvPr id="14343" name="Rectangle 7" descr="Trellis"/>
          <p:cNvSpPr>
            <a:spLocks noChangeArrowheads="1"/>
          </p:cNvSpPr>
          <p:nvPr/>
        </p:nvSpPr>
        <p:spPr bwMode="auto">
          <a:xfrm>
            <a:off x="6477000" y="3105150"/>
            <a:ext cx="762000" cy="1828800"/>
          </a:xfrm>
          <a:prstGeom prst="rect">
            <a:avLst/>
          </a:prstGeom>
          <a:pattFill prst="trellis">
            <a:fgClr>
              <a:srgbClr val="FF9966"/>
            </a:fgClr>
            <a:bgClr>
              <a:schemeClr val="bg1"/>
            </a:bgClr>
          </a:pattFill>
          <a:ln w="9525">
            <a:noFill/>
            <a:miter lim="800000"/>
            <a:headEnd/>
            <a:tailEnd/>
          </a:ln>
        </p:spPr>
        <p:txBody>
          <a:bodyPr anchor="ctr"/>
          <a:lstStyle/>
          <a:p>
            <a:pPr algn="ctr"/>
            <a:r>
              <a:rPr lang="en-US" sz="1200">
                <a:cs typeface="Arial" charset="0"/>
              </a:rPr>
              <a:t>Clinical stage 3</a:t>
            </a:r>
          </a:p>
        </p:txBody>
      </p:sp>
      <p:sp>
        <p:nvSpPr>
          <p:cNvPr id="14344" name="Line 8"/>
          <p:cNvSpPr>
            <a:spLocks noChangeShapeType="1"/>
          </p:cNvSpPr>
          <p:nvPr/>
        </p:nvSpPr>
        <p:spPr bwMode="auto">
          <a:xfrm flipV="1">
            <a:off x="457200" y="1428750"/>
            <a:ext cx="0" cy="3505200"/>
          </a:xfrm>
          <a:prstGeom prst="line">
            <a:avLst/>
          </a:prstGeom>
          <a:noFill/>
          <a:ln w="9525">
            <a:solidFill>
              <a:schemeClr val="tx1"/>
            </a:solidFill>
            <a:round/>
            <a:headEnd/>
            <a:tailEnd type="triangle" w="med" len="med"/>
          </a:ln>
        </p:spPr>
        <p:txBody>
          <a:bodyPr/>
          <a:lstStyle/>
          <a:p>
            <a:endParaRPr lang="en-US"/>
          </a:p>
        </p:txBody>
      </p:sp>
      <p:sp>
        <p:nvSpPr>
          <p:cNvPr id="14345" name="Rectangle 9" descr="Trellis"/>
          <p:cNvSpPr>
            <a:spLocks noChangeArrowheads="1"/>
          </p:cNvSpPr>
          <p:nvPr/>
        </p:nvSpPr>
        <p:spPr bwMode="auto">
          <a:xfrm>
            <a:off x="1600200" y="4857750"/>
            <a:ext cx="4114800" cy="76200"/>
          </a:xfrm>
          <a:prstGeom prst="rect">
            <a:avLst/>
          </a:prstGeom>
          <a:pattFill prst="trellis">
            <a:fgClr>
              <a:srgbClr val="00FF00"/>
            </a:fgClr>
            <a:bgClr>
              <a:schemeClr val="bg1"/>
            </a:bgClr>
          </a:pattFill>
          <a:ln w="9525">
            <a:noFill/>
            <a:miter lim="800000"/>
            <a:headEnd/>
            <a:tailEnd/>
          </a:ln>
        </p:spPr>
        <p:txBody>
          <a:bodyPr wrap="none" anchor="ctr"/>
          <a:lstStyle/>
          <a:p>
            <a:endParaRPr lang="en-US"/>
          </a:p>
        </p:txBody>
      </p:sp>
      <p:sp>
        <p:nvSpPr>
          <p:cNvPr id="14346" name="AutoShape 10"/>
          <p:cNvSpPr>
            <a:spLocks/>
          </p:cNvSpPr>
          <p:nvPr/>
        </p:nvSpPr>
        <p:spPr bwMode="auto">
          <a:xfrm rot="5400000">
            <a:off x="609600" y="4933950"/>
            <a:ext cx="228600" cy="533400"/>
          </a:xfrm>
          <a:prstGeom prst="rightBrace">
            <a:avLst>
              <a:gd name="adj1" fmla="val 19185"/>
              <a:gd name="adj2" fmla="val 50833"/>
            </a:avLst>
          </a:prstGeom>
          <a:noFill/>
          <a:ln w="9525">
            <a:solidFill>
              <a:schemeClr val="tx1"/>
            </a:solidFill>
            <a:round/>
            <a:headEnd/>
            <a:tailEnd/>
          </a:ln>
        </p:spPr>
        <p:txBody>
          <a:bodyPr wrap="none" anchor="ctr"/>
          <a:lstStyle/>
          <a:p>
            <a:endParaRPr lang="en-US"/>
          </a:p>
        </p:txBody>
      </p:sp>
      <p:sp>
        <p:nvSpPr>
          <p:cNvPr id="14347" name="AutoShape 11"/>
          <p:cNvSpPr>
            <a:spLocks/>
          </p:cNvSpPr>
          <p:nvPr/>
        </p:nvSpPr>
        <p:spPr bwMode="auto">
          <a:xfrm rot="5400000">
            <a:off x="1219200" y="4933950"/>
            <a:ext cx="228600" cy="533400"/>
          </a:xfrm>
          <a:prstGeom prst="rightBrace">
            <a:avLst>
              <a:gd name="adj1" fmla="val 19185"/>
              <a:gd name="adj2" fmla="val 50833"/>
            </a:avLst>
          </a:prstGeom>
          <a:noFill/>
          <a:ln w="9525">
            <a:solidFill>
              <a:schemeClr val="tx1"/>
            </a:solidFill>
            <a:round/>
            <a:headEnd/>
            <a:tailEnd/>
          </a:ln>
        </p:spPr>
        <p:txBody>
          <a:bodyPr wrap="none" anchor="ctr"/>
          <a:lstStyle/>
          <a:p>
            <a:endParaRPr lang="en-US"/>
          </a:p>
        </p:txBody>
      </p:sp>
      <p:sp>
        <p:nvSpPr>
          <p:cNvPr id="14348" name="Text Box 12"/>
          <p:cNvSpPr txBox="1">
            <a:spLocks noChangeArrowheads="1"/>
          </p:cNvSpPr>
          <p:nvPr/>
        </p:nvSpPr>
        <p:spPr bwMode="auto">
          <a:xfrm>
            <a:off x="2590800" y="4552950"/>
            <a:ext cx="1600200" cy="304800"/>
          </a:xfrm>
          <a:prstGeom prst="rect">
            <a:avLst/>
          </a:prstGeom>
          <a:noFill/>
          <a:ln w="9525">
            <a:noFill/>
            <a:miter lim="800000"/>
            <a:headEnd/>
            <a:tailEnd/>
          </a:ln>
        </p:spPr>
        <p:txBody>
          <a:bodyPr>
            <a:spAutoFit/>
          </a:bodyPr>
          <a:lstStyle/>
          <a:p>
            <a:pPr algn="ctr">
              <a:spcBef>
                <a:spcPct val="50000"/>
              </a:spcBef>
            </a:pPr>
            <a:r>
              <a:rPr lang="en-US" sz="1400">
                <a:cs typeface="Arial" charset="0"/>
              </a:rPr>
              <a:t>Clinical stage 1</a:t>
            </a:r>
          </a:p>
        </p:txBody>
      </p:sp>
      <p:sp>
        <p:nvSpPr>
          <p:cNvPr id="14349" name="AutoShape 13"/>
          <p:cNvSpPr>
            <a:spLocks/>
          </p:cNvSpPr>
          <p:nvPr/>
        </p:nvSpPr>
        <p:spPr bwMode="auto">
          <a:xfrm rot="5400000">
            <a:off x="3505200" y="3257550"/>
            <a:ext cx="381000" cy="4038600"/>
          </a:xfrm>
          <a:prstGeom prst="rightBrace">
            <a:avLst>
              <a:gd name="adj1" fmla="val 25813"/>
              <a:gd name="adj2" fmla="val 50833"/>
            </a:avLst>
          </a:prstGeom>
          <a:noFill/>
          <a:ln w="9525">
            <a:solidFill>
              <a:schemeClr val="tx1"/>
            </a:solidFill>
            <a:round/>
            <a:headEnd/>
            <a:tailEnd/>
          </a:ln>
        </p:spPr>
        <p:txBody>
          <a:bodyPr wrap="none" anchor="ctr"/>
          <a:lstStyle/>
          <a:p>
            <a:endParaRPr lang="en-US"/>
          </a:p>
        </p:txBody>
      </p:sp>
      <p:sp>
        <p:nvSpPr>
          <p:cNvPr id="14350" name="Text Box 14"/>
          <p:cNvSpPr txBox="1">
            <a:spLocks noChangeArrowheads="1"/>
          </p:cNvSpPr>
          <p:nvPr/>
        </p:nvSpPr>
        <p:spPr bwMode="auto">
          <a:xfrm>
            <a:off x="2633663" y="5500688"/>
            <a:ext cx="2057400" cy="366712"/>
          </a:xfrm>
          <a:prstGeom prst="rect">
            <a:avLst/>
          </a:prstGeom>
          <a:noFill/>
          <a:ln w="9525">
            <a:noFill/>
            <a:miter lim="800000"/>
            <a:headEnd/>
            <a:tailEnd/>
          </a:ln>
        </p:spPr>
        <p:txBody>
          <a:bodyPr>
            <a:spAutoFit/>
          </a:bodyPr>
          <a:lstStyle/>
          <a:p>
            <a:pPr algn="ctr">
              <a:spcBef>
                <a:spcPct val="50000"/>
              </a:spcBef>
            </a:pPr>
            <a:r>
              <a:rPr lang="en-US">
                <a:cs typeface="Arial" charset="0"/>
              </a:rPr>
              <a:t>8 to 12 years</a:t>
            </a:r>
          </a:p>
        </p:txBody>
      </p:sp>
      <p:sp>
        <p:nvSpPr>
          <p:cNvPr id="14351" name="Text Box 15"/>
          <p:cNvSpPr txBox="1">
            <a:spLocks noChangeArrowheads="1"/>
          </p:cNvSpPr>
          <p:nvPr/>
        </p:nvSpPr>
        <p:spPr bwMode="auto">
          <a:xfrm>
            <a:off x="295275" y="5276850"/>
            <a:ext cx="838200" cy="304800"/>
          </a:xfrm>
          <a:prstGeom prst="rect">
            <a:avLst/>
          </a:prstGeom>
          <a:noFill/>
          <a:ln w="9525">
            <a:noFill/>
            <a:miter lim="800000"/>
            <a:headEnd/>
            <a:tailEnd/>
          </a:ln>
        </p:spPr>
        <p:txBody>
          <a:bodyPr>
            <a:spAutoFit/>
          </a:bodyPr>
          <a:lstStyle/>
          <a:p>
            <a:pPr>
              <a:spcBef>
                <a:spcPct val="50000"/>
              </a:spcBef>
            </a:pPr>
            <a:r>
              <a:rPr lang="en-US" sz="1400">
                <a:cs typeface="Arial" charset="0"/>
              </a:rPr>
              <a:t>1-4wks</a:t>
            </a:r>
          </a:p>
        </p:txBody>
      </p:sp>
      <p:sp>
        <p:nvSpPr>
          <p:cNvPr id="14352" name="Text Box 16"/>
          <p:cNvSpPr txBox="1">
            <a:spLocks noChangeArrowheads="1"/>
          </p:cNvSpPr>
          <p:nvPr/>
        </p:nvSpPr>
        <p:spPr bwMode="auto">
          <a:xfrm>
            <a:off x="1009650" y="5238750"/>
            <a:ext cx="685800" cy="304800"/>
          </a:xfrm>
          <a:prstGeom prst="rect">
            <a:avLst/>
          </a:prstGeom>
          <a:noFill/>
          <a:ln w="9525">
            <a:noFill/>
            <a:miter lim="800000"/>
            <a:headEnd/>
            <a:tailEnd/>
          </a:ln>
        </p:spPr>
        <p:txBody>
          <a:bodyPr>
            <a:spAutoFit/>
          </a:bodyPr>
          <a:lstStyle/>
          <a:p>
            <a:pPr>
              <a:spcBef>
                <a:spcPct val="50000"/>
              </a:spcBef>
            </a:pPr>
            <a:r>
              <a:rPr lang="en-US" sz="1400">
                <a:cs typeface="Arial" charset="0"/>
              </a:rPr>
              <a:t>3wks</a:t>
            </a:r>
          </a:p>
        </p:txBody>
      </p:sp>
      <p:sp>
        <p:nvSpPr>
          <p:cNvPr id="14353" name="Text Box 17"/>
          <p:cNvSpPr txBox="1">
            <a:spLocks noChangeArrowheads="1"/>
          </p:cNvSpPr>
          <p:nvPr/>
        </p:nvSpPr>
        <p:spPr bwMode="auto">
          <a:xfrm>
            <a:off x="595313" y="3028950"/>
            <a:ext cx="1524000" cy="730250"/>
          </a:xfrm>
          <a:prstGeom prst="rect">
            <a:avLst/>
          </a:prstGeom>
          <a:noFill/>
          <a:ln w="9525">
            <a:noFill/>
            <a:miter lim="800000"/>
            <a:headEnd/>
            <a:tailEnd/>
          </a:ln>
        </p:spPr>
        <p:txBody>
          <a:bodyPr>
            <a:spAutoFit/>
          </a:bodyPr>
          <a:lstStyle/>
          <a:p>
            <a:pPr algn="ctr">
              <a:spcBef>
                <a:spcPct val="50000"/>
              </a:spcBef>
            </a:pPr>
            <a:r>
              <a:rPr lang="en-US" sz="1400">
                <a:cs typeface="Arial" charset="0"/>
              </a:rPr>
              <a:t>HIV Seroconversion illness</a:t>
            </a:r>
          </a:p>
        </p:txBody>
      </p:sp>
      <p:pic>
        <p:nvPicPr>
          <p:cNvPr id="14354" name="Picture 18"/>
          <p:cNvPicPr>
            <a:picLocks noChangeAspect="1" noChangeArrowheads="1"/>
          </p:cNvPicPr>
          <p:nvPr/>
        </p:nvPicPr>
        <p:blipFill>
          <a:blip r:embed="rId3" cstate="print"/>
          <a:srcRect l="3839" t="11519" r="11519"/>
          <a:stretch>
            <a:fillRect/>
          </a:stretch>
        </p:blipFill>
        <p:spPr bwMode="auto">
          <a:xfrm>
            <a:off x="2400300" y="3181350"/>
            <a:ext cx="1135063" cy="1295400"/>
          </a:xfrm>
          <a:prstGeom prst="rect">
            <a:avLst/>
          </a:prstGeom>
          <a:noFill/>
          <a:ln w="9525">
            <a:noFill/>
            <a:miter lim="800000"/>
            <a:headEnd/>
            <a:tailEnd/>
          </a:ln>
        </p:spPr>
      </p:pic>
      <p:pic>
        <p:nvPicPr>
          <p:cNvPr id="14355" name="Picture 19"/>
          <p:cNvPicPr>
            <a:picLocks noChangeAspect="1" noChangeArrowheads="1"/>
          </p:cNvPicPr>
          <p:nvPr/>
        </p:nvPicPr>
        <p:blipFill>
          <a:blip r:embed="rId4" cstate="print"/>
          <a:srcRect t="12531" r="1706"/>
          <a:stretch>
            <a:fillRect/>
          </a:stretch>
        </p:blipFill>
        <p:spPr bwMode="auto">
          <a:xfrm>
            <a:off x="3657600" y="3375025"/>
            <a:ext cx="1143000" cy="792163"/>
          </a:xfrm>
          <a:prstGeom prst="rect">
            <a:avLst/>
          </a:prstGeom>
          <a:noFill/>
          <a:ln w="9525">
            <a:noFill/>
            <a:miter lim="800000"/>
            <a:headEnd/>
            <a:tailEnd/>
          </a:ln>
        </p:spPr>
      </p:pic>
      <p:sp>
        <p:nvSpPr>
          <p:cNvPr id="14356" name="Text Box 20"/>
          <p:cNvSpPr txBox="1">
            <a:spLocks noChangeArrowheads="1"/>
          </p:cNvSpPr>
          <p:nvPr/>
        </p:nvSpPr>
        <p:spPr bwMode="auto">
          <a:xfrm>
            <a:off x="4343400" y="3881438"/>
            <a:ext cx="609600" cy="304800"/>
          </a:xfrm>
          <a:prstGeom prst="rect">
            <a:avLst/>
          </a:prstGeom>
          <a:noFill/>
          <a:ln w="9525">
            <a:noFill/>
            <a:miter lim="800000"/>
            <a:headEnd/>
            <a:tailEnd/>
          </a:ln>
        </p:spPr>
        <p:txBody>
          <a:bodyPr>
            <a:spAutoFit/>
          </a:bodyPr>
          <a:lstStyle/>
          <a:p>
            <a:pPr>
              <a:spcBef>
                <a:spcPct val="50000"/>
              </a:spcBef>
            </a:pPr>
            <a:r>
              <a:rPr lang="en-US" sz="1400">
                <a:cs typeface="Arial" charset="0"/>
              </a:rPr>
              <a:t>33%</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cstate="print"/>
          <a:srcRect/>
          <a:stretch>
            <a:fillRect/>
          </a:stretch>
        </p:blipFill>
        <p:spPr bwMode="auto">
          <a:xfrm>
            <a:off x="381000" y="609600"/>
            <a:ext cx="8382000" cy="55324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a:xfrm>
            <a:off x="152400" y="274638"/>
            <a:ext cx="8839200" cy="487362"/>
          </a:xfrm>
          <a:solidFill>
            <a:srgbClr val="FFFF00"/>
          </a:solidFill>
        </p:spPr>
        <p:txBody>
          <a:bodyPr/>
          <a:lstStyle/>
          <a:p>
            <a:pPr eaLnBrk="1" hangingPunct="1"/>
            <a:r>
              <a:rPr lang="en-US" sz="2400" b="1" smtClean="0"/>
              <a:t>Iceberg phenomenon of disease</a:t>
            </a:r>
          </a:p>
        </p:txBody>
      </p:sp>
      <p:sp>
        <p:nvSpPr>
          <p:cNvPr id="69643" name="Text Box 11"/>
          <p:cNvSpPr txBox="1">
            <a:spLocks noChangeArrowheads="1"/>
          </p:cNvSpPr>
          <p:nvPr/>
        </p:nvSpPr>
        <p:spPr bwMode="auto">
          <a:xfrm>
            <a:off x="5715000" y="4419600"/>
            <a:ext cx="2743200" cy="187960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lgn="ctr">
              <a:spcBef>
                <a:spcPct val="50000"/>
              </a:spcBef>
              <a:defRPr/>
            </a:pPr>
            <a:r>
              <a:rPr lang="en-US"/>
              <a:t>Hidden mass of diseases</a:t>
            </a:r>
          </a:p>
          <a:p>
            <a:pPr>
              <a:spcBef>
                <a:spcPct val="50000"/>
              </a:spcBef>
              <a:defRPr/>
            </a:pPr>
            <a:r>
              <a:rPr lang="en-US"/>
              <a:t>1. Sub clinical cases</a:t>
            </a:r>
          </a:p>
          <a:p>
            <a:pPr>
              <a:spcBef>
                <a:spcPct val="50000"/>
              </a:spcBef>
              <a:defRPr/>
            </a:pPr>
            <a:r>
              <a:rPr lang="en-US"/>
              <a:t>2. Carriers</a:t>
            </a:r>
          </a:p>
          <a:p>
            <a:pPr>
              <a:spcBef>
                <a:spcPct val="50000"/>
              </a:spcBef>
              <a:defRPr/>
            </a:pPr>
            <a:r>
              <a:rPr lang="en-US"/>
              <a:t>3. Undiagnosed cases</a:t>
            </a:r>
          </a:p>
        </p:txBody>
      </p:sp>
      <p:grpSp>
        <p:nvGrpSpPr>
          <p:cNvPr id="2" name="Group 13"/>
          <p:cNvGrpSpPr>
            <a:grpSpLocks/>
          </p:cNvGrpSpPr>
          <p:nvPr/>
        </p:nvGrpSpPr>
        <p:grpSpPr bwMode="auto">
          <a:xfrm>
            <a:off x="5334000" y="1295400"/>
            <a:ext cx="3505200" cy="2801938"/>
            <a:chOff x="1824" y="912"/>
            <a:chExt cx="2208" cy="1765"/>
          </a:xfrm>
        </p:grpSpPr>
        <p:grpSp>
          <p:nvGrpSpPr>
            <p:cNvPr id="3" name="Group 10"/>
            <p:cNvGrpSpPr>
              <a:grpSpLocks/>
            </p:cNvGrpSpPr>
            <p:nvPr/>
          </p:nvGrpSpPr>
          <p:grpSpPr bwMode="auto">
            <a:xfrm>
              <a:off x="1824" y="912"/>
              <a:ext cx="2208" cy="1765"/>
              <a:chOff x="624" y="1499"/>
              <a:chExt cx="2208" cy="1765"/>
            </a:xfrm>
          </p:grpSpPr>
          <p:sp>
            <p:nvSpPr>
              <p:cNvPr id="16392" name="Freeform 7" descr="White marble"/>
              <p:cNvSpPr>
                <a:spLocks/>
              </p:cNvSpPr>
              <p:nvPr/>
            </p:nvSpPr>
            <p:spPr bwMode="auto">
              <a:xfrm>
                <a:off x="1097" y="1499"/>
                <a:ext cx="1269" cy="1536"/>
              </a:xfrm>
              <a:custGeom>
                <a:avLst/>
                <a:gdLst>
                  <a:gd name="T0" fmla="*/ 256 w 1269"/>
                  <a:gd name="T1" fmla="*/ 320 h 1536"/>
                  <a:gd name="T2" fmla="*/ 293 w 1269"/>
                  <a:gd name="T3" fmla="*/ 247 h 1536"/>
                  <a:gd name="T4" fmla="*/ 412 w 1269"/>
                  <a:gd name="T5" fmla="*/ 83 h 1536"/>
                  <a:gd name="T6" fmla="*/ 430 w 1269"/>
                  <a:gd name="T7" fmla="*/ 55 h 1536"/>
                  <a:gd name="T8" fmla="*/ 521 w 1269"/>
                  <a:gd name="T9" fmla="*/ 19 h 1536"/>
                  <a:gd name="T10" fmla="*/ 722 w 1269"/>
                  <a:gd name="T11" fmla="*/ 28 h 1536"/>
                  <a:gd name="T12" fmla="*/ 768 w 1269"/>
                  <a:gd name="T13" fmla="*/ 37 h 1536"/>
                  <a:gd name="T14" fmla="*/ 832 w 1269"/>
                  <a:gd name="T15" fmla="*/ 0 h 1536"/>
                  <a:gd name="T16" fmla="*/ 896 w 1269"/>
                  <a:gd name="T17" fmla="*/ 110 h 1536"/>
                  <a:gd name="T18" fmla="*/ 951 w 1269"/>
                  <a:gd name="T19" fmla="*/ 128 h 1536"/>
                  <a:gd name="T20" fmla="*/ 1015 w 1269"/>
                  <a:gd name="T21" fmla="*/ 192 h 1536"/>
                  <a:gd name="T22" fmla="*/ 1116 w 1269"/>
                  <a:gd name="T23" fmla="*/ 339 h 1536"/>
                  <a:gd name="T24" fmla="*/ 1152 w 1269"/>
                  <a:gd name="T25" fmla="*/ 476 h 1536"/>
                  <a:gd name="T26" fmla="*/ 1180 w 1269"/>
                  <a:gd name="T27" fmla="*/ 787 h 1536"/>
                  <a:gd name="T28" fmla="*/ 1198 w 1269"/>
                  <a:gd name="T29" fmla="*/ 842 h 1536"/>
                  <a:gd name="T30" fmla="*/ 1244 w 1269"/>
                  <a:gd name="T31" fmla="*/ 997 h 1536"/>
                  <a:gd name="T32" fmla="*/ 1052 w 1269"/>
                  <a:gd name="T33" fmla="*/ 1299 h 1536"/>
                  <a:gd name="T34" fmla="*/ 933 w 1269"/>
                  <a:gd name="T35" fmla="*/ 1390 h 1536"/>
                  <a:gd name="T36" fmla="*/ 878 w 1269"/>
                  <a:gd name="T37" fmla="*/ 1418 h 1536"/>
                  <a:gd name="T38" fmla="*/ 750 w 1269"/>
                  <a:gd name="T39" fmla="*/ 1491 h 1536"/>
                  <a:gd name="T40" fmla="*/ 558 w 1269"/>
                  <a:gd name="T41" fmla="*/ 1536 h 1536"/>
                  <a:gd name="T42" fmla="*/ 311 w 1269"/>
                  <a:gd name="T43" fmla="*/ 1518 h 1536"/>
                  <a:gd name="T44" fmla="*/ 174 w 1269"/>
                  <a:gd name="T45" fmla="*/ 1418 h 1536"/>
                  <a:gd name="T46" fmla="*/ 101 w 1269"/>
                  <a:gd name="T47" fmla="*/ 1354 h 1536"/>
                  <a:gd name="T48" fmla="*/ 46 w 1269"/>
                  <a:gd name="T49" fmla="*/ 1280 h 1536"/>
                  <a:gd name="T50" fmla="*/ 37 w 1269"/>
                  <a:gd name="T51" fmla="*/ 1034 h 1536"/>
                  <a:gd name="T52" fmla="*/ 18 w 1269"/>
                  <a:gd name="T53" fmla="*/ 1015 h 1536"/>
                  <a:gd name="T54" fmla="*/ 0 w 1269"/>
                  <a:gd name="T55" fmla="*/ 979 h 1536"/>
                  <a:gd name="T56" fmla="*/ 28 w 1269"/>
                  <a:gd name="T57" fmla="*/ 814 h 1536"/>
                  <a:gd name="T58" fmla="*/ 37 w 1269"/>
                  <a:gd name="T59" fmla="*/ 622 h 1536"/>
                  <a:gd name="T60" fmla="*/ 64 w 1269"/>
                  <a:gd name="T61" fmla="*/ 576 h 1536"/>
                  <a:gd name="T62" fmla="*/ 156 w 1269"/>
                  <a:gd name="T63" fmla="*/ 448 h 1536"/>
                  <a:gd name="T64" fmla="*/ 220 w 1269"/>
                  <a:gd name="T65" fmla="*/ 412 h 1536"/>
                  <a:gd name="T66" fmla="*/ 256 w 1269"/>
                  <a:gd name="T67" fmla="*/ 320 h 1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269"/>
                  <a:gd name="T103" fmla="*/ 0 h 1536"/>
                  <a:gd name="T104" fmla="*/ 1269 w 1269"/>
                  <a:gd name="T105" fmla="*/ 1536 h 1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269" h="1536">
                    <a:moveTo>
                      <a:pt x="256" y="320"/>
                    </a:moveTo>
                    <a:cubicBezTo>
                      <a:pt x="277" y="258"/>
                      <a:pt x="261" y="279"/>
                      <a:pt x="293" y="247"/>
                    </a:cubicBezTo>
                    <a:cubicBezTo>
                      <a:pt x="316" y="179"/>
                      <a:pt x="368" y="136"/>
                      <a:pt x="412" y="83"/>
                    </a:cubicBezTo>
                    <a:cubicBezTo>
                      <a:pt x="419" y="74"/>
                      <a:pt x="421" y="61"/>
                      <a:pt x="430" y="55"/>
                    </a:cubicBezTo>
                    <a:cubicBezTo>
                      <a:pt x="458" y="38"/>
                      <a:pt x="492" y="34"/>
                      <a:pt x="521" y="19"/>
                    </a:cubicBezTo>
                    <a:cubicBezTo>
                      <a:pt x="588" y="22"/>
                      <a:pt x="655" y="23"/>
                      <a:pt x="722" y="28"/>
                    </a:cubicBezTo>
                    <a:cubicBezTo>
                      <a:pt x="738" y="29"/>
                      <a:pt x="752" y="39"/>
                      <a:pt x="768" y="37"/>
                    </a:cubicBezTo>
                    <a:cubicBezTo>
                      <a:pt x="792" y="34"/>
                      <a:pt x="810" y="12"/>
                      <a:pt x="832" y="0"/>
                    </a:cubicBezTo>
                    <a:cubicBezTo>
                      <a:pt x="860" y="29"/>
                      <a:pt x="861" y="88"/>
                      <a:pt x="896" y="110"/>
                    </a:cubicBezTo>
                    <a:cubicBezTo>
                      <a:pt x="912" y="120"/>
                      <a:pt x="951" y="128"/>
                      <a:pt x="951" y="128"/>
                    </a:cubicBezTo>
                    <a:cubicBezTo>
                      <a:pt x="974" y="152"/>
                      <a:pt x="996" y="164"/>
                      <a:pt x="1015" y="192"/>
                    </a:cubicBezTo>
                    <a:cubicBezTo>
                      <a:pt x="1031" y="241"/>
                      <a:pt x="1080" y="303"/>
                      <a:pt x="1116" y="339"/>
                    </a:cubicBezTo>
                    <a:cubicBezTo>
                      <a:pt x="1131" y="384"/>
                      <a:pt x="1137" y="431"/>
                      <a:pt x="1152" y="476"/>
                    </a:cubicBezTo>
                    <a:cubicBezTo>
                      <a:pt x="1167" y="582"/>
                      <a:pt x="1168" y="677"/>
                      <a:pt x="1180" y="787"/>
                    </a:cubicBezTo>
                    <a:cubicBezTo>
                      <a:pt x="1182" y="806"/>
                      <a:pt x="1198" y="842"/>
                      <a:pt x="1198" y="842"/>
                    </a:cubicBezTo>
                    <a:cubicBezTo>
                      <a:pt x="1206" y="896"/>
                      <a:pt x="1202" y="958"/>
                      <a:pt x="1244" y="997"/>
                    </a:cubicBezTo>
                    <a:cubicBezTo>
                      <a:pt x="1269" y="1101"/>
                      <a:pt x="1159" y="1272"/>
                      <a:pt x="1052" y="1299"/>
                    </a:cubicBezTo>
                    <a:cubicBezTo>
                      <a:pt x="1009" y="1326"/>
                      <a:pt x="974" y="1361"/>
                      <a:pt x="933" y="1390"/>
                    </a:cubicBezTo>
                    <a:cubicBezTo>
                      <a:pt x="842" y="1454"/>
                      <a:pt x="963" y="1369"/>
                      <a:pt x="878" y="1418"/>
                    </a:cubicBezTo>
                    <a:cubicBezTo>
                      <a:pt x="834" y="1444"/>
                      <a:pt x="799" y="1479"/>
                      <a:pt x="750" y="1491"/>
                    </a:cubicBezTo>
                    <a:cubicBezTo>
                      <a:pt x="692" y="1528"/>
                      <a:pt x="625" y="1527"/>
                      <a:pt x="558" y="1536"/>
                    </a:cubicBezTo>
                    <a:cubicBezTo>
                      <a:pt x="476" y="1530"/>
                      <a:pt x="393" y="1528"/>
                      <a:pt x="311" y="1518"/>
                    </a:cubicBezTo>
                    <a:cubicBezTo>
                      <a:pt x="245" y="1510"/>
                      <a:pt x="222" y="1450"/>
                      <a:pt x="174" y="1418"/>
                    </a:cubicBezTo>
                    <a:cubicBezTo>
                      <a:pt x="151" y="1382"/>
                      <a:pt x="139" y="1373"/>
                      <a:pt x="101" y="1354"/>
                    </a:cubicBezTo>
                    <a:cubicBezTo>
                      <a:pt x="59" y="1292"/>
                      <a:pt x="79" y="1315"/>
                      <a:pt x="46" y="1280"/>
                    </a:cubicBezTo>
                    <a:cubicBezTo>
                      <a:pt x="59" y="1173"/>
                      <a:pt x="64" y="1176"/>
                      <a:pt x="37" y="1034"/>
                    </a:cubicBezTo>
                    <a:cubicBezTo>
                      <a:pt x="35" y="1025"/>
                      <a:pt x="23" y="1022"/>
                      <a:pt x="18" y="1015"/>
                    </a:cubicBezTo>
                    <a:cubicBezTo>
                      <a:pt x="11" y="1004"/>
                      <a:pt x="6" y="991"/>
                      <a:pt x="0" y="979"/>
                    </a:cubicBezTo>
                    <a:cubicBezTo>
                      <a:pt x="6" y="914"/>
                      <a:pt x="7" y="872"/>
                      <a:pt x="28" y="814"/>
                    </a:cubicBezTo>
                    <a:cubicBezTo>
                      <a:pt x="31" y="750"/>
                      <a:pt x="32" y="686"/>
                      <a:pt x="37" y="622"/>
                    </a:cubicBezTo>
                    <a:cubicBezTo>
                      <a:pt x="40" y="588"/>
                      <a:pt x="48" y="601"/>
                      <a:pt x="64" y="576"/>
                    </a:cubicBezTo>
                    <a:cubicBezTo>
                      <a:pt x="81" y="550"/>
                      <a:pt x="134" y="463"/>
                      <a:pt x="156" y="448"/>
                    </a:cubicBezTo>
                    <a:cubicBezTo>
                      <a:pt x="176" y="434"/>
                      <a:pt x="199" y="425"/>
                      <a:pt x="220" y="412"/>
                    </a:cubicBezTo>
                    <a:cubicBezTo>
                      <a:pt x="259" y="333"/>
                      <a:pt x="256" y="366"/>
                      <a:pt x="256" y="320"/>
                    </a:cubicBezTo>
                    <a:close/>
                  </a:path>
                </a:pathLst>
              </a:custGeom>
              <a:blipFill dpi="0" rotWithShape="1">
                <a:blip r:embed="rId3" cstate="print">
                  <a:alphaModFix amt="60000"/>
                </a:blip>
                <a:srcRect/>
                <a:tile tx="0" ty="0" sx="100000" sy="100000" flip="none" algn="tl"/>
              </a:blipFill>
              <a:ln w="9525">
                <a:noFill/>
                <a:round/>
                <a:headEnd/>
                <a:tailEnd/>
              </a:ln>
            </p:spPr>
            <p:txBody>
              <a:bodyPr/>
              <a:lstStyle/>
              <a:p>
                <a:endParaRPr lang="en-US"/>
              </a:p>
            </p:txBody>
          </p:sp>
          <p:sp>
            <p:nvSpPr>
              <p:cNvPr id="16393" name="Line 8"/>
              <p:cNvSpPr>
                <a:spLocks noChangeShapeType="1"/>
              </p:cNvSpPr>
              <p:nvPr/>
            </p:nvSpPr>
            <p:spPr bwMode="auto">
              <a:xfrm>
                <a:off x="624" y="1968"/>
                <a:ext cx="2208" cy="0"/>
              </a:xfrm>
              <a:prstGeom prst="line">
                <a:avLst/>
              </a:prstGeom>
              <a:noFill/>
              <a:ln w="9525">
                <a:solidFill>
                  <a:srgbClr val="99CCFF"/>
                </a:solidFill>
                <a:round/>
                <a:headEnd/>
                <a:tailEnd/>
              </a:ln>
            </p:spPr>
            <p:txBody>
              <a:bodyPr/>
              <a:lstStyle/>
              <a:p>
                <a:endParaRPr lang="en-US"/>
              </a:p>
            </p:txBody>
          </p:sp>
          <p:sp>
            <p:nvSpPr>
              <p:cNvPr id="16394" name="Rectangle 9" descr="Blue tissue paper"/>
              <p:cNvSpPr>
                <a:spLocks noChangeArrowheads="1"/>
              </p:cNvSpPr>
              <p:nvPr/>
            </p:nvSpPr>
            <p:spPr bwMode="auto">
              <a:xfrm>
                <a:off x="624" y="1968"/>
                <a:ext cx="2208" cy="1296"/>
              </a:xfrm>
              <a:prstGeom prst="rect">
                <a:avLst/>
              </a:prstGeom>
              <a:blipFill dpi="0" rotWithShape="1">
                <a:blip r:embed="rId4" cstate="print">
                  <a:alphaModFix amt="60000"/>
                </a:blip>
                <a:srcRect/>
                <a:tile tx="0" ty="0" sx="100000" sy="100000" flip="none" algn="tl"/>
              </a:blipFill>
              <a:ln w="9525">
                <a:noFill/>
                <a:miter lim="800000"/>
                <a:headEnd/>
                <a:tailEnd/>
              </a:ln>
            </p:spPr>
            <p:txBody>
              <a:bodyPr wrap="none" anchor="ctr"/>
              <a:lstStyle/>
              <a:p>
                <a:pPr algn="ctr"/>
                <a:endParaRPr lang="en-US" b="0"/>
              </a:p>
            </p:txBody>
          </p:sp>
        </p:grpSp>
        <p:sp>
          <p:nvSpPr>
            <p:cNvPr id="16391" name="Text Box 12"/>
            <p:cNvSpPr txBox="1">
              <a:spLocks noChangeArrowheads="1"/>
            </p:cNvSpPr>
            <p:nvPr/>
          </p:nvSpPr>
          <p:spPr bwMode="auto">
            <a:xfrm>
              <a:off x="2496" y="1632"/>
              <a:ext cx="864" cy="594"/>
            </a:xfrm>
            <a:prstGeom prst="rect">
              <a:avLst/>
            </a:prstGeom>
            <a:noFill/>
            <a:ln w="9525">
              <a:noFill/>
              <a:miter lim="800000"/>
              <a:headEnd/>
              <a:tailEnd/>
            </a:ln>
          </p:spPr>
          <p:txBody>
            <a:bodyPr>
              <a:spAutoFit/>
            </a:bodyPr>
            <a:lstStyle/>
            <a:p>
              <a:pPr algn="ctr">
                <a:spcBef>
                  <a:spcPct val="50000"/>
                </a:spcBef>
              </a:pPr>
              <a:r>
                <a:rPr lang="en-US" sz="1400"/>
                <a:t>Mass of unrecognized disease in the community</a:t>
              </a:r>
            </a:p>
          </p:txBody>
        </p:sp>
      </p:grpSp>
      <p:pic>
        <p:nvPicPr>
          <p:cNvPr id="16389" name="Picture 14" descr="sentinel sites 2004 map"/>
          <p:cNvPicPr>
            <a:picLocks noChangeAspect="1" noChangeArrowheads="1"/>
          </p:cNvPicPr>
          <p:nvPr/>
        </p:nvPicPr>
        <p:blipFill>
          <a:blip r:embed="rId5" cstate="print"/>
          <a:srcRect/>
          <a:stretch>
            <a:fillRect/>
          </a:stretch>
        </p:blipFill>
        <p:spPr bwMode="auto">
          <a:xfrm>
            <a:off x="457200" y="990600"/>
            <a:ext cx="3833813" cy="548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228600" y="228600"/>
            <a:ext cx="8686800" cy="563563"/>
          </a:xfrm>
          <a:solidFill>
            <a:srgbClr val="FFFF00"/>
          </a:solidFill>
        </p:spPr>
        <p:txBody>
          <a:bodyPr/>
          <a:lstStyle/>
          <a:p>
            <a:pPr eaLnBrk="1" hangingPunct="1">
              <a:defRPr/>
            </a:pPr>
            <a:r>
              <a:rPr lang="en-US" sz="2800" b="1" smtClean="0">
                <a:effectLst>
                  <a:outerShdw blurRad="38100" dist="38100" dir="2700000" algn="tl">
                    <a:srgbClr val="FFFFFF"/>
                  </a:outerShdw>
                </a:effectLst>
              </a:rPr>
              <a:t>Case finding strategies</a:t>
            </a:r>
          </a:p>
        </p:txBody>
      </p:sp>
      <p:sp>
        <p:nvSpPr>
          <p:cNvPr id="17411" name="Rectangle 3"/>
          <p:cNvSpPr>
            <a:spLocks noGrp="1" noChangeArrowheads="1"/>
          </p:cNvSpPr>
          <p:nvPr>
            <p:ph type="body" sz="half" idx="2"/>
          </p:nvPr>
        </p:nvSpPr>
        <p:spPr>
          <a:xfrm>
            <a:off x="4648200" y="1066800"/>
            <a:ext cx="4038600" cy="5486400"/>
          </a:xfrm>
        </p:spPr>
        <p:txBody>
          <a:bodyPr/>
          <a:lstStyle/>
          <a:p>
            <a:pPr eaLnBrk="1" hangingPunct="1"/>
            <a:r>
              <a:rPr lang="en-US" smtClean="0"/>
              <a:t>Active case finding.</a:t>
            </a:r>
          </a:p>
          <a:p>
            <a:pPr eaLnBrk="1" hangingPunct="1"/>
            <a:r>
              <a:rPr lang="en-US" smtClean="0"/>
              <a:t>Passive case finding.</a:t>
            </a:r>
          </a:p>
          <a:p>
            <a:pPr eaLnBrk="1" hangingPunct="1"/>
            <a:endParaRPr lang="en-US" smtClean="0"/>
          </a:p>
          <a:p>
            <a:pPr eaLnBrk="1" hangingPunct="1"/>
            <a:r>
              <a:rPr lang="en-US" smtClean="0"/>
              <a:t>Case finding tools</a:t>
            </a:r>
          </a:p>
          <a:p>
            <a:pPr lvl="1" eaLnBrk="1" hangingPunct="1"/>
            <a:r>
              <a:rPr lang="en-US" smtClean="0"/>
              <a:t>Screening</a:t>
            </a:r>
          </a:p>
          <a:p>
            <a:pPr eaLnBrk="1" hangingPunct="1"/>
            <a:r>
              <a:rPr lang="en-US" smtClean="0"/>
              <a:t>Social marketing</a:t>
            </a:r>
          </a:p>
          <a:p>
            <a:pPr eaLnBrk="1" hangingPunct="1"/>
            <a:r>
              <a:rPr lang="en-US" smtClean="0"/>
              <a:t>Application</a:t>
            </a:r>
          </a:p>
          <a:p>
            <a:pPr lvl="1" eaLnBrk="1" hangingPunct="1"/>
            <a:r>
              <a:rPr lang="en-US" smtClean="0"/>
              <a:t>Population</a:t>
            </a:r>
          </a:p>
          <a:p>
            <a:pPr lvl="1" eaLnBrk="1" hangingPunct="1"/>
            <a:r>
              <a:rPr lang="en-US" smtClean="0"/>
              <a:t>Sub-population</a:t>
            </a:r>
          </a:p>
          <a:p>
            <a:pPr lvl="1" eaLnBrk="1" hangingPunct="1"/>
            <a:r>
              <a:rPr lang="en-US" smtClean="0"/>
              <a:t>Geographic area</a:t>
            </a:r>
          </a:p>
        </p:txBody>
      </p:sp>
      <p:pic>
        <p:nvPicPr>
          <p:cNvPr id="17412" name="Picture 4" descr="sentinel sites 2004 map"/>
          <p:cNvPicPr>
            <a:picLocks noChangeAspect="1" noChangeArrowheads="1"/>
          </p:cNvPicPr>
          <p:nvPr/>
        </p:nvPicPr>
        <p:blipFill>
          <a:blip r:embed="rId3" cstate="print"/>
          <a:srcRect/>
          <a:stretch>
            <a:fillRect/>
          </a:stretch>
        </p:blipFill>
        <p:spPr bwMode="auto">
          <a:xfrm>
            <a:off x="457200" y="990600"/>
            <a:ext cx="3833813" cy="5486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a:xfrm>
            <a:off x="152400" y="228600"/>
            <a:ext cx="8839200" cy="533400"/>
          </a:xfrm>
          <a:solidFill>
            <a:srgbClr val="FFFF00"/>
          </a:solidFill>
        </p:spPr>
        <p:txBody>
          <a:bodyPr/>
          <a:lstStyle/>
          <a:p>
            <a:pPr eaLnBrk="1" hangingPunct="1"/>
            <a:r>
              <a:rPr lang="en-US" sz="2800" b="1" smtClean="0"/>
              <a:t>Concept of “Lead time”</a:t>
            </a:r>
          </a:p>
        </p:txBody>
      </p:sp>
      <p:sp>
        <p:nvSpPr>
          <p:cNvPr id="18435" name="Line 5"/>
          <p:cNvSpPr>
            <a:spLocks noChangeShapeType="1"/>
          </p:cNvSpPr>
          <p:nvPr/>
        </p:nvSpPr>
        <p:spPr bwMode="auto">
          <a:xfrm>
            <a:off x="762000" y="2209800"/>
            <a:ext cx="7696200" cy="1600200"/>
          </a:xfrm>
          <a:prstGeom prst="line">
            <a:avLst/>
          </a:prstGeom>
          <a:noFill/>
          <a:ln w="38100">
            <a:solidFill>
              <a:srgbClr val="FF3300"/>
            </a:solidFill>
            <a:round/>
            <a:headEnd/>
            <a:tailEnd/>
          </a:ln>
        </p:spPr>
        <p:txBody>
          <a:bodyPr/>
          <a:lstStyle/>
          <a:p>
            <a:endParaRPr lang="en-US"/>
          </a:p>
        </p:txBody>
      </p:sp>
      <p:sp>
        <p:nvSpPr>
          <p:cNvPr id="18436" name="Line 6"/>
          <p:cNvSpPr>
            <a:spLocks noChangeShapeType="1"/>
          </p:cNvSpPr>
          <p:nvPr/>
        </p:nvSpPr>
        <p:spPr bwMode="auto">
          <a:xfrm>
            <a:off x="762000" y="1371600"/>
            <a:ext cx="0" cy="4419600"/>
          </a:xfrm>
          <a:prstGeom prst="line">
            <a:avLst/>
          </a:prstGeom>
          <a:noFill/>
          <a:ln w="9525">
            <a:solidFill>
              <a:schemeClr val="tx1"/>
            </a:solidFill>
            <a:prstDash val="lgDash"/>
            <a:round/>
            <a:headEnd/>
            <a:tailEnd/>
          </a:ln>
        </p:spPr>
        <p:txBody>
          <a:bodyPr/>
          <a:lstStyle/>
          <a:p>
            <a:endParaRPr lang="en-US"/>
          </a:p>
        </p:txBody>
      </p:sp>
      <p:sp>
        <p:nvSpPr>
          <p:cNvPr id="18437" name="Line 7"/>
          <p:cNvSpPr>
            <a:spLocks noChangeShapeType="1"/>
          </p:cNvSpPr>
          <p:nvPr/>
        </p:nvSpPr>
        <p:spPr bwMode="auto">
          <a:xfrm>
            <a:off x="1752600" y="1371600"/>
            <a:ext cx="0" cy="4419600"/>
          </a:xfrm>
          <a:prstGeom prst="line">
            <a:avLst/>
          </a:prstGeom>
          <a:noFill/>
          <a:ln w="9525">
            <a:solidFill>
              <a:schemeClr val="tx1"/>
            </a:solidFill>
            <a:prstDash val="lgDash"/>
            <a:round/>
            <a:headEnd/>
            <a:tailEnd/>
          </a:ln>
        </p:spPr>
        <p:txBody>
          <a:bodyPr/>
          <a:lstStyle/>
          <a:p>
            <a:endParaRPr lang="en-US"/>
          </a:p>
        </p:txBody>
      </p:sp>
      <p:sp>
        <p:nvSpPr>
          <p:cNvPr id="18438" name="Line 8"/>
          <p:cNvSpPr>
            <a:spLocks noChangeShapeType="1"/>
          </p:cNvSpPr>
          <p:nvPr/>
        </p:nvSpPr>
        <p:spPr bwMode="auto">
          <a:xfrm>
            <a:off x="5867400" y="1524000"/>
            <a:ext cx="0" cy="4419600"/>
          </a:xfrm>
          <a:prstGeom prst="line">
            <a:avLst/>
          </a:prstGeom>
          <a:noFill/>
          <a:ln w="9525">
            <a:solidFill>
              <a:schemeClr val="tx1"/>
            </a:solidFill>
            <a:prstDash val="lgDash"/>
            <a:round/>
            <a:headEnd/>
            <a:tailEnd/>
          </a:ln>
        </p:spPr>
        <p:txBody>
          <a:bodyPr/>
          <a:lstStyle/>
          <a:p>
            <a:endParaRPr lang="en-US"/>
          </a:p>
        </p:txBody>
      </p:sp>
      <p:sp>
        <p:nvSpPr>
          <p:cNvPr id="18439" name="Line 9"/>
          <p:cNvSpPr>
            <a:spLocks noChangeShapeType="1"/>
          </p:cNvSpPr>
          <p:nvPr/>
        </p:nvSpPr>
        <p:spPr bwMode="auto">
          <a:xfrm>
            <a:off x="7162800" y="1524000"/>
            <a:ext cx="0" cy="4419600"/>
          </a:xfrm>
          <a:prstGeom prst="line">
            <a:avLst/>
          </a:prstGeom>
          <a:noFill/>
          <a:ln w="9525">
            <a:solidFill>
              <a:schemeClr val="tx1"/>
            </a:solidFill>
            <a:prstDash val="lgDash"/>
            <a:round/>
            <a:headEnd/>
            <a:tailEnd/>
          </a:ln>
        </p:spPr>
        <p:txBody>
          <a:bodyPr/>
          <a:lstStyle/>
          <a:p>
            <a:endParaRPr lang="en-US"/>
          </a:p>
        </p:txBody>
      </p:sp>
      <p:sp>
        <p:nvSpPr>
          <p:cNvPr id="18440" name="Line 10"/>
          <p:cNvSpPr>
            <a:spLocks noChangeShapeType="1"/>
          </p:cNvSpPr>
          <p:nvPr/>
        </p:nvSpPr>
        <p:spPr bwMode="auto">
          <a:xfrm>
            <a:off x="1752600" y="2390775"/>
            <a:ext cx="6781800" cy="504825"/>
          </a:xfrm>
          <a:prstGeom prst="line">
            <a:avLst/>
          </a:prstGeom>
          <a:noFill/>
          <a:ln w="38100">
            <a:solidFill>
              <a:srgbClr val="00FF00"/>
            </a:solidFill>
            <a:round/>
            <a:headEnd/>
            <a:tailEnd/>
          </a:ln>
        </p:spPr>
        <p:txBody>
          <a:bodyPr/>
          <a:lstStyle/>
          <a:p>
            <a:endParaRPr lang="en-US"/>
          </a:p>
        </p:txBody>
      </p:sp>
      <p:sp>
        <p:nvSpPr>
          <p:cNvPr id="18441" name="Oval 11"/>
          <p:cNvSpPr>
            <a:spLocks noChangeArrowheads="1"/>
          </p:cNvSpPr>
          <p:nvPr/>
        </p:nvSpPr>
        <p:spPr bwMode="auto">
          <a:xfrm>
            <a:off x="685800" y="2133600"/>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42" name="Oval 12"/>
          <p:cNvSpPr>
            <a:spLocks noChangeArrowheads="1"/>
          </p:cNvSpPr>
          <p:nvPr/>
        </p:nvSpPr>
        <p:spPr bwMode="auto">
          <a:xfrm>
            <a:off x="3429000" y="2693894"/>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44" name="Oval 14"/>
          <p:cNvSpPr>
            <a:spLocks noChangeArrowheads="1"/>
          </p:cNvSpPr>
          <p:nvPr/>
        </p:nvSpPr>
        <p:spPr bwMode="auto">
          <a:xfrm>
            <a:off x="7086600" y="3457575"/>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45" name="Oval 15"/>
          <p:cNvSpPr>
            <a:spLocks noChangeArrowheads="1"/>
          </p:cNvSpPr>
          <p:nvPr/>
        </p:nvSpPr>
        <p:spPr bwMode="auto">
          <a:xfrm>
            <a:off x="5791200" y="3200400"/>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46" name="Oval 16"/>
          <p:cNvSpPr>
            <a:spLocks noChangeArrowheads="1"/>
          </p:cNvSpPr>
          <p:nvPr/>
        </p:nvSpPr>
        <p:spPr bwMode="auto">
          <a:xfrm>
            <a:off x="1676400" y="2362200"/>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47" name="Oval 17"/>
          <p:cNvSpPr>
            <a:spLocks noChangeArrowheads="1"/>
          </p:cNvSpPr>
          <p:nvPr/>
        </p:nvSpPr>
        <p:spPr bwMode="auto">
          <a:xfrm>
            <a:off x="4038600" y="2830046"/>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48" name="Oval 18"/>
          <p:cNvSpPr>
            <a:spLocks noChangeArrowheads="1"/>
          </p:cNvSpPr>
          <p:nvPr/>
        </p:nvSpPr>
        <p:spPr bwMode="auto">
          <a:xfrm>
            <a:off x="4648200" y="2952190"/>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49" name="Oval 19"/>
          <p:cNvSpPr>
            <a:spLocks noChangeArrowheads="1"/>
          </p:cNvSpPr>
          <p:nvPr/>
        </p:nvSpPr>
        <p:spPr bwMode="auto">
          <a:xfrm>
            <a:off x="8458200" y="2819400"/>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50" name="Oval 20"/>
          <p:cNvSpPr>
            <a:spLocks noChangeArrowheads="1"/>
          </p:cNvSpPr>
          <p:nvPr/>
        </p:nvSpPr>
        <p:spPr bwMode="auto">
          <a:xfrm>
            <a:off x="8382000" y="3733800"/>
            <a:ext cx="152400" cy="152400"/>
          </a:xfrm>
          <a:prstGeom prst="ellipse">
            <a:avLst/>
          </a:prstGeom>
          <a:solidFill>
            <a:schemeClr val="tx2"/>
          </a:solidFill>
          <a:ln w="9525">
            <a:solidFill>
              <a:schemeClr val="tx1"/>
            </a:solidFill>
            <a:round/>
            <a:headEnd/>
            <a:tailEnd/>
          </a:ln>
        </p:spPr>
        <p:txBody>
          <a:bodyPr wrap="none" anchor="ctr"/>
          <a:lstStyle/>
          <a:p>
            <a:endParaRPr lang="en-US"/>
          </a:p>
        </p:txBody>
      </p:sp>
      <p:sp>
        <p:nvSpPr>
          <p:cNvPr id="18451" name="WordArt 21"/>
          <p:cNvSpPr>
            <a:spLocks noChangeArrowheads="1" noChangeShapeType="1" noTextEdit="1"/>
          </p:cNvSpPr>
          <p:nvPr/>
        </p:nvSpPr>
        <p:spPr bwMode="auto">
          <a:xfrm>
            <a:off x="8596313" y="3657600"/>
            <a:ext cx="247650" cy="4572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3300"/>
                </a:solidFill>
                <a:latin typeface="Arial Black"/>
              </a:rPr>
              <a:t>A</a:t>
            </a:r>
          </a:p>
        </p:txBody>
      </p:sp>
      <p:sp>
        <p:nvSpPr>
          <p:cNvPr id="18452" name="WordArt 22"/>
          <p:cNvSpPr>
            <a:spLocks noChangeArrowheads="1" noChangeShapeType="1" noTextEdit="1"/>
          </p:cNvSpPr>
          <p:nvPr/>
        </p:nvSpPr>
        <p:spPr bwMode="auto">
          <a:xfrm>
            <a:off x="8648700" y="2641600"/>
            <a:ext cx="207963" cy="3810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00FF00"/>
                </a:solidFill>
                <a:latin typeface="Arial Black"/>
              </a:rPr>
              <a:t>B</a:t>
            </a:r>
          </a:p>
        </p:txBody>
      </p:sp>
      <p:sp>
        <p:nvSpPr>
          <p:cNvPr id="18453" name="Line 23"/>
          <p:cNvSpPr>
            <a:spLocks noChangeShapeType="1"/>
          </p:cNvSpPr>
          <p:nvPr/>
        </p:nvSpPr>
        <p:spPr bwMode="auto">
          <a:xfrm flipV="1">
            <a:off x="8720138" y="3048000"/>
            <a:ext cx="0" cy="533400"/>
          </a:xfrm>
          <a:prstGeom prst="line">
            <a:avLst/>
          </a:prstGeom>
          <a:noFill/>
          <a:ln w="38100">
            <a:solidFill>
              <a:srgbClr val="000099"/>
            </a:solidFill>
            <a:prstDash val="sysDot"/>
            <a:round/>
            <a:headEnd/>
            <a:tailEnd type="triangle" w="med" len="med"/>
          </a:ln>
        </p:spPr>
        <p:txBody>
          <a:bodyPr/>
          <a:lstStyle/>
          <a:p>
            <a:endParaRPr lang="en-US"/>
          </a:p>
        </p:txBody>
      </p:sp>
      <p:sp>
        <p:nvSpPr>
          <p:cNvPr id="18454" name="Text Box 24"/>
          <p:cNvSpPr txBox="1">
            <a:spLocks noChangeArrowheads="1"/>
          </p:cNvSpPr>
          <p:nvPr/>
        </p:nvSpPr>
        <p:spPr bwMode="auto">
          <a:xfrm>
            <a:off x="261938" y="1471613"/>
            <a:ext cx="990600" cy="581025"/>
          </a:xfrm>
          <a:prstGeom prst="rect">
            <a:avLst/>
          </a:prstGeom>
          <a:solidFill>
            <a:srgbClr val="66FF33"/>
          </a:solidFill>
          <a:ln w="9525">
            <a:noFill/>
            <a:miter lim="800000"/>
            <a:headEnd/>
            <a:tailEnd/>
          </a:ln>
        </p:spPr>
        <p:txBody>
          <a:bodyPr>
            <a:spAutoFit/>
          </a:bodyPr>
          <a:lstStyle/>
          <a:p>
            <a:pPr algn="ctr">
              <a:spcBef>
                <a:spcPct val="50000"/>
              </a:spcBef>
            </a:pPr>
            <a:r>
              <a:rPr lang="en-US" sz="1600" b="0"/>
              <a:t>Disease onset</a:t>
            </a:r>
          </a:p>
        </p:txBody>
      </p:sp>
      <p:sp>
        <p:nvSpPr>
          <p:cNvPr id="18455" name="Text Box 25"/>
          <p:cNvSpPr txBox="1">
            <a:spLocks noChangeArrowheads="1"/>
          </p:cNvSpPr>
          <p:nvPr/>
        </p:nvSpPr>
        <p:spPr bwMode="auto">
          <a:xfrm>
            <a:off x="4724400" y="3810000"/>
            <a:ext cx="1524000" cy="581025"/>
          </a:xfrm>
          <a:prstGeom prst="rect">
            <a:avLst/>
          </a:prstGeom>
          <a:solidFill>
            <a:srgbClr val="66FF33"/>
          </a:solidFill>
          <a:ln w="9525">
            <a:noFill/>
            <a:miter lim="800000"/>
            <a:headEnd/>
            <a:tailEnd/>
          </a:ln>
        </p:spPr>
        <p:txBody>
          <a:bodyPr>
            <a:spAutoFit/>
          </a:bodyPr>
          <a:lstStyle/>
          <a:p>
            <a:pPr algn="ctr">
              <a:spcBef>
                <a:spcPct val="50000"/>
              </a:spcBef>
            </a:pPr>
            <a:r>
              <a:rPr lang="en-US" sz="1600" b="0"/>
              <a:t>Final critical point</a:t>
            </a:r>
          </a:p>
        </p:txBody>
      </p:sp>
      <p:sp>
        <p:nvSpPr>
          <p:cNvPr id="18456" name="Text Box 27"/>
          <p:cNvSpPr txBox="1">
            <a:spLocks noChangeArrowheads="1"/>
          </p:cNvSpPr>
          <p:nvPr/>
        </p:nvSpPr>
        <p:spPr bwMode="auto">
          <a:xfrm>
            <a:off x="6610350" y="3810000"/>
            <a:ext cx="1066800" cy="825500"/>
          </a:xfrm>
          <a:prstGeom prst="rect">
            <a:avLst/>
          </a:prstGeom>
          <a:solidFill>
            <a:srgbClr val="FF3300"/>
          </a:solidFill>
          <a:ln w="9525">
            <a:noFill/>
            <a:miter lim="800000"/>
            <a:headEnd/>
            <a:tailEnd/>
          </a:ln>
        </p:spPr>
        <p:txBody>
          <a:bodyPr>
            <a:spAutoFit/>
          </a:bodyPr>
          <a:lstStyle/>
          <a:p>
            <a:pPr algn="ctr">
              <a:spcBef>
                <a:spcPct val="50000"/>
              </a:spcBef>
            </a:pPr>
            <a:r>
              <a:rPr lang="en-US" sz="1600" b="0"/>
              <a:t>Usual time of diagnosis</a:t>
            </a:r>
          </a:p>
        </p:txBody>
      </p:sp>
      <p:sp>
        <p:nvSpPr>
          <p:cNvPr id="18457" name="Text Box 28"/>
          <p:cNvSpPr txBox="1">
            <a:spLocks noChangeArrowheads="1"/>
          </p:cNvSpPr>
          <p:nvPr/>
        </p:nvSpPr>
        <p:spPr bwMode="auto">
          <a:xfrm>
            <a:off x="7848600" y="4267200"/>
            <a:ext cx="1143000" cy="581025"/>
          </a:xfrm>
          <a:prstGeom prst="rect">
            <a:avLst/>
          </a:prstGeom>
          <a:solidFill>
            <a:srgbClr val="FF3300"/>
          </a:solidFill>
          <a:ln w="9525">
            <a:noFill/>
            <a:miter lim="800000"/>
            <a:headEnd/>
            <a:tailEnd/>
          </a:ln>
        </p:spPr>
        <p:txBody>
          <a:bodyPr>
            <a:spAutoFit/>
          </a:bodyPr>
          <a:lstStyle/>
          <a:p>
            <a:pPr algn="ctr">
              <a:spcBef>
                <a:spcPct val="50000"/>
              </a:spcBef>
            </a:pPr>
            <a:r>
              <a:rPr lang="en-US" sz="1600"/>
              <a:t>Usual outcome</a:t>
            </a:r>
          </a:p>
        </p:txBody>
      </p:sp>
      <p:sp>
        <p:nvSpPr>
          <p:cNvPr id="18458" name="Text Box 29"/>
          <p:cNvSpPr txBox="1">
            <a:spLocks noChangeArrowheads="1"/>
          </p:cNvSpPr>
          <p:nvPr/>
        </p:nvSpPr>
        <p:spPr bwMode="auto">
          <a:xfrm>
            <a:off x="7543800" y="990600"/>
            <a:ext cx="1447800" cy="1069975"/>
          </a:xfrm>
          <a:prstGeom prst="rect">
            <a:avLst/>
          </a:prstGeom>
          <a:solidFill>
            <a:srgbClr val="66FF33"/>
          </a:solidFill>
          <a:ln w="9525">
            <a:noFill/>
            <a:miter lim="800000"/>
            <a:headEnd/>
            <a:tailEnd/>
          </a:ln>
        </p:spPr>
        <p:txBody>
          <a:bodyPr>
            <a:spAutoFit/>
          </a:bodyPr>
          <a:lstStyle/>
          <a:p>
            <a:pPr algn="ctr">
              <a:spcBef>
                <a:spcPct val="50000"/>
              </a:spcBef>
            </a:pPr>
            <a:r>
              <a:rPr lang="en-US" sz="1600" b="0"/>
              <a:t>Outcome achieved by early detection</a:t>
            </a:r>
          </a:p>
        </p:txBody>
      </p:sp>
      <p:sp>
        <p:nvSpPr>
          <p:cNvPr id="18459" name="Text Box 26"/>
          <p:cNvSpPr txBox="1">
            <a:spLocks noChangeArrowheads="1"/>
          </p:cNvSpPr>
          <p:nvPr/>
        </p:nvSpPr>
        <p:spPr bwMode="auto">
          <a:xfrm>
            <a:off x="1295400" y="2743200"/>
            <a:ext cx="1295400" cy="581025"/>
          </a:xfrm>
          <a:prstGeom prst="rect">
            <a:avLst/>
          </a:prstGeom>
          <a:solidFill>
            <a:srgbClr val="66FF33"/>
          </a:solidFill>
          <a:ln w="9525">
            <a:noFill/>
            <a:miter lim="800000"/>
            <a:headEnd/>
            <a:tailEnd/>
          </a:ln>
        </p:spPr>
        <p:txBody>
          <a:bodyPr>
            <a:spAutoFit/>
          </a:bodyPr>
          <a:lstStyle/>
          <a:p>
            <a:pPr algn="ctr">
              <a:spcBef>
                <a:spcPct val="50000"/>
              </a:spcBef>
            </a:pPr>
            <a:r>
              <a:rPr lang="en-US" sz="1600" b="0"/>
              <a:t>1</a:t>
            </a:r>
            <a:r>
              <a:rPr lang="en-US" sz="1600" b="0" baseline="30000"/>
              <a:t>st</a:t>
            </a:r>
            <a:r>
              <a:rPr lang="en-US" sz="1600" b="0"/>
              <a:t> possible detection</a:t>
            </a:r>
          </a:p>
        </p:txBody>
      </p:sp>
      <p:sp>
        <p:nvSpPr>
          <p:cNvPr id="18460" name="Line 30"/>
          <p:cNvSpPr>
            <a:spLocks noChangeShapeType="1"/>
          </p:cNvSpPr>
          <p:nvPr/>
        </p:nvSpPr>
        <p:spPr bwMode="auto">
          <a:xfrm flipV="1">
            <a:off x="5486400" y="3409950"/>
            <a:ext cx="309563" cy="476250"/>
          </a:xfrm>
          <a:prstGeom prst="line">
            <a:avLst/>
          </a:prstGeom>
          <a:noFill/>
          <a:ln w="38100">
            <a:solidFill>
              <a:srgbClr val="66FF33"/>
            </a:solidFill>
            <a:round/>
            <a:headEnd/>
            <a:tailEnd type="triangle" w="med" len="med"/>
          </a:ln>
        </p:spPr>
        <p:txBody>
          <a:bodyPr/>
          <a:lstStyle/>
          <a:p>
            <a:endParaRPr lang="en-US"/>
          </a:p>
        </p:txBody>
      </p:sp>
      <p:sp>
        <p:nvSpPr>
          <p:cNvPr id="18461" name="Text Box 31"/>
          <p:cNvSpPr txBox="1">
            <a:spLocks noChangeArrowheads="1"/>
          </p:cNvSpPr>
          <p:nvPr/>
        </p:nvSpPr>
        <p:spPr bwMode="auto">
          <a:xfrm>
            <a:off x="3048000" y="3657600"/>
            <a:ext cx="1524000" cy="581025"/>
          </a:xfrm>
          <a:prstGeom prst="rect">
            <a:avLst/>
          </a:prstGeom>
          <a:solidFill>
            <a:srgbClr val="66FF33"/>
          </a:solidFill>
          <a:ln w="9525">
            <a:noFill/>
            <a:miter lim="800000"/>
            <a:headEnd/>
            <a:tailEnd/>
          </a:ln>
        </p:spPr>
        <p:txBody>
          <a:bodyPr>
            <a:spAutoFit/>
          </a:bodyPr>
          <a:lstStyle/>
          <a:p>
            <a:pPr algn="ctr">
              <a:spcBef>
                <a:spcPct val="50000"/>
              </a:spcBef>
            </a:pPr>
            <a:r>
              <a:rPr lang="en-US" sz="1600" b="0"/>
              <a:t>Multiple critical points</a:t>
            </a:r>
          </a:p>
        </p:txBody>
      </p:sp>
      <p:sp>
        <p:nvSpPr>
          <p:cNvPr id="18462" name="Line 32"/>
          <p:cNvSpPr>
            <a:spLocks noChangeShapeType="1"/>
          </p:cNvSpPr>
          <p:nvPr/>
        </p:nvSpPr>
        <p:spPr bwMode="auto">
          <a:xfrm flipV="1">
            <a:off x="4267200" y="3200400"/>
            <a:ext cx="381000" cy="476250"/>
          </a:xfrm>
          <a:prstGeom prst="line">
            <a:avLst/>
          </a:prstGeom>
          <a:noFill/>
          <a:ln w="38100">
            <a:solidFill>
              <a:srgbClr val="66FF33"/>
            </a:solidFill>
            <a:round/>
            <a:headEnd/>
            <a:tailEnd type="triangle" w="med" len="med"/>
          </a:ln>
        </p:spPr>
        <p:txBody>
          <a:bodyPr/>
          <a:lstStyle/>
          <a:p>
            <a:endParaRPr lang="en-US"/>
          </a:p>
        </p:txBody>
      </p:sp>
      <p:sp>
        <p:nvSpPr>
          <p:cNvPr id="18463" name="Line 33"/>
          <p:cNvSpPr>
            <a:spLocks noChangeShapeType="1"/>
          </p:cNvSpPr>
          <p:nvPr/>
        </p:nvSpPr>
        <p:spPr bwMode="auto">
          <a:xfrm flipV="1">
            <a:off x="3886200" y="3048000"/>
            <a:ext cx="198118" cy="609600"/>
          </a:xfrm>
          <a:prstGeom prst="line">
            <a:avLst/>
          </a:prstGeom>
          <a:noFill/>
          <a:ln w="38100">
            <a:solidFill>
              <a:srgbClr val="66FF33"/>
            </a:solidFill>
            <a:round/>
            <a:headEnd/>
            <a:tailEnd type="triangle" w="med" len="med"/>
          </a:ln>
        </p:spPr>
        <p:txBody>
          <a:bodyPr/>
          <a:lstStyle/>
          <a:p>
            <a:endParaRPr lang="en-US"/>
          </a:p>
        </p:txBody>
      </p:sp>
      <p:sp>
        <p:nvSpPr>
          <p:cNvPr id="18464" name="Line 34"/>
          <p:cNvSpPr>
            <a:spLocks noChangeShapeType="1"/>
          </p:cNvSpPr>
          <p:nvPr/>
        </p:nvSpPr>
        <p:spPr bwMode="auto">
          <a:xfrm flipV="1">
            <a:off x="3429000" y="2895600"/>
            <a:ext cx="76200" cy="838200"/>
          </a:xfrm>
          <a:prstGeom prst="line">
            <a:avLst/>
          </a:prstGeom>
          <a:noFill/>
          <a:ln w="38100">
            <a:solidFill>
              <a:srgbClr val="66FF33"/>
            </a:solidFill>
            <a:round/>
            <a:headEnd/>
            <a:tailEnd type="triangle" w="med" len="med"/>
          </a:ln>
        </p:spPr>
        <p:txBody>
          <a:bodyPr/>
          <a:lstStyle/>
          <a:p>
            <a:endParaRPr lang="en-US"/>
          </a:p>
        </p:txBody>
      </p:sp>
      <p:sp>
        <p:nvSpPr>
          <p:cNvPr id="18465" name="AutoShape 35"/>
          <p:cNvSpPr>
            <a:spLocks/>
          </p:cNvSpPr>
          <p:nvPr/>
        </p:nvSpPr>
        <p:spPr bwMode="auto">
          <a:xfrm rot="-5400000">
            <a:off x="3633788" y="-95250"/>
            <a:ext cx="342900" cy="4038600"/>
          </a:xfrm>
          <a:prstGeom prst="rightBrace">
            <a:avLst>
              <a:gd name="adj1" fmla="val 98148"/>
              <a:gd name="adj2" fmla="val 49949"/>
            </a:avLst>
          </a:prstGeom>
          <a:noFill/>
          <a:ln w="9525">
            <a:solidFill>
              <a:schemeClr val="tx1"/>
            </a:solidFill>
            <a:round/>
            <a:headEnd/>
            <a:tailEnd/>
          </a:ln>
        </p:spPr>
        <p:txBody>
          <a:bodyPr wrap="none" anchor="ctr"/>
          <a:lstStyle/>
          <a:p>
            <a:endParaRPr lang="en-US"/>
          </a:p>
        </p:txBody>
      </p:sp>
      <p:sp>
        <p:nvSpPr>
          <p:cNvPr id="18466" name="Text Box 36"/>
          <p:cNvSpPr txBox="1">
            <a:spLocks noChangeArrowheads="1"/>
          </p:cNvSpPr>
          <p:nvPr/>
        </p:nvSpPr>
        <p:spPr bwMode="auto">
          <a:xfrm>
            <a:off x="3038475" y="1462088"/>
            <a:ext cx="1524000" cy="304800"/>
          </a:xfrm>
          <a:prstGeom prst="rect">
            <a:avLst/>
          </a:prstGeom>
          <a:noFill/>
          <a:ln w="9525">
            <a:noFill/>
            <a:miter lim="800000"/>
            <a:headEnd/>
            <a:tailEnd/>
          </a:ln>
        </p:spPr>
        <p:txBody>
          <a:bodyPr>
            <a:spAutoFit/>
          </a:bodyPr>
          <a:lstStyle/>
          <a:p>
            <a:pPr algn="ctr">
              <a:spcBef>
                <a:spcPct val="50000"/>
              </a:spcBef>
            </a:pPr>
            <a:r>
              <a:rPr lang="en-US" sz="1400"/>
              <a:t>Screening time</a:t>
            </a:r>
          </a:p>
        </p:txBody>
      </p:sp>
      <p:sp>
        <p:nvSpPr>
          <p:cNvPr id="18467" name="Line 37"/>
          <p:cNvSpPr>
            <a:spLocks noChangeShapeType="1"/>
          </p:cNvSpPr>
          <p:nvPr/>
        </p:nvSpPr>
        <p:spPr bwMode="auto">
          <a:xfrm>
            <a:off x="2667000" y="1371600"/>
            <a:ext cx="0" cy="4419600"/>
          </a:xfrm>
          <a:prstGeom prst="line">
            <a:avLst/>
          </a:prstGeom>
          <a:noFill/>
          <a:ln w="57150">
            <a:solidFill>
              <a:srgbClr val="00FF00"/>
            </a:solidFill>
            <a:prstDash val="sysDot"/>
            <a:round/>
            <a:headEnd/>
            <a:tailEnd/>
          </a:ln>
        </p:spPr>
        <p:txBody>
          <a:bodyPr/>
          <a:lstStyle/>
          <a:p>
            <a:endParaRPr lang="en-US"/>
          </a:p>
        </p:txBody>
      </p:sp>
      <p:sp>
        <p:nvSpPr>
          <p:cNvPr id="18468" name="Line 38"/>
          <p:cNvSpPr>
            <a:spLocks noChangeShapeType="1"/>
          </p:cNvSpPr>
          <p:nvPr/>
        </p:nvSpPr>
        <p:spPr bwMode="auto">
          <a:xfrm>
            <a:off x="2971800" y="1371600"/>
            <a:ext cx="0" cy="4419600"/>
          </a:xfrm>
          <a:prstGeom prst="line">
            <a:avLst/>
          </a:prstGeom>
          <a:noFill/>
          <a:ln w="57150">
            <a:solidFill>
              <a:srgbClr val="00FF00"/>
            </a:solidFill>
            <a:prstDash val="sysDot"/>
            <a:round/>
            <a:headEnd/>
            <a:tailEnd/>
          </a:ln>
        </p:spPr>
        <p:txBody>
          <a:bodyPr/>
          <a:lstStyle/>
          <a:p>
            <a:endParaRPr lang="en-US"/>
          </a:p>
        </p:txBody>
      </p:sp>
      <p:sp>
        <p:nvSpPr>
          <p:cNvPr id="18469" name="AutoShape 39"/>
          <p:cNvSpPr>
            <a:spLocks/>
          </p:cNvSpPr>
          <p:nvPr/>
        </p:nvSpPr>
        <p:spPr bwMode="auto">
          <a:xfrm rot="-5400000">
            <a:off x="4891088" y="2909887"/>
            <a:ext cx="381000" cy="4162425"/>
          </a:xfrm>
          <a:prstGeom prst="leftBrace">
            <a:avLst>
              <a:gd name="adj1" fmla="val 91042"/>
              <a:gd name="adj2" fmla="val 50000"/>
            </a:avLst>
          </a:prstGeom>
          <a:noFill/>
          <a:ln w="9525">
            <a:solidFill>
              <a:schemeClr val="tx1"/>
            </a:solidFill>
            <a:round/>
            <a:headEnd/>
            <a:tailEnd/>
          </a:ln>
        </p:spPr>
        <p:txBody>
          <a:bodyPr wrap="none" anchor="ctr"/>
          <a:lstStyle/>
          <a:p>
            <a:endParaRPr lang="en-US"/>
          </a:p>
        </p:txBody>
      </p:sp>
      <p:sp>
        <p:nvSpPr>
          <p:cNvPr id="18470" name="AutoShape 40"/>
          <p:cNvSpPr>
            <a:spLocks/>
          </p:cNvSpPr>
          <p:nvPr/>
        </p:nvSpPr>
        <p:spPr bwMode="auto">
          <a:xfrm rot="-5400000">
            <a:off x="3771900" y="2781300"/>
            <a:ext cx="381000" cy="6400800"/>
          </a:xfrm>
          <a:prstGeom prst="leftBrace">
            <a:avLst>
              <a:gd name="adj1" fmla="val 140000"/>
              <a:gd name="adj2" fmla="val 50000"/>
            </a:avLst>
          </a:prstGeom>
          <a:noFill/>
          <a:ln w="9525">
            <a:solidFill>
              <a:schemeClr val="tx1"/>
            </a:solidFill>
            <a:round/>
            <a:headEnd/>
            <a:tailEnd/>
          </a:ln>
        </p:spPr>
        <p:txBody>
          <a:bodyPr wrap="none" anchor="ctr"/>
          <a:lstStyle/>
          <a:p>
            <a:endParaRPr lang="en-US"/>
          </a:p>
        </p:txBody>
      </p:sp>
      <p:sp>
        <p:nvSpPr>
          <p:cNvPr id="18471" name="Text Box 41"/>
          <p:cNvSpPr txBox="1">
            <a:spLocks noChangeArrowheads="1"/>
          </p:cNvSpPr>
          <p:nvPr/>
        </p:nvSpPr>
        <p:spPr bwMode="auto">
          <a:xfrm>
            <a:off x="3519488" y="5129213"/>
            <a:ext cx="3124200" cy="701675"/>
          </a:xfrm>
          <a:prstGeom prst="rect">
            <a:avLst/>
          </a:prstGeom>
          <a:noFill/>
          <a:ln w="9525">
            <a:noFill/>
            <a:miter lim="800000"/>
            <a:headEnd/>
            <a:tailEnd/>
          </a:ln>
        </p:spPr>
        <p:txBody>
          <a:bodyPr>
            <a:spAutoFit/>
          </a:bodyPr>
          <a:lstStyle/>
          <a:p>
            <a:pPr algn="ctr">
              <a:spcBef>
                <a:spcPct val="50000"/>
              </a:spcBef>
            </a:pPr>
            <a:r>
              <a:rPr lang="en-US" sz="1600"/>
              <a:t>Lead time-</a:t>
            </a:r>
            <a:r>
              <a:rPr lang="en-US" sz="1200" b="0"/>
              <a:t> Period between diagnosis by early detection and diagnosis by other means)</a:t>
            </a:r>
          </a:p>
        </p:txBody>
      </p:sp>
      <p:sp>
        <p:nvSpPr>
          <p:cNvPr id="18472" name="Text Box 42"/>
          <p:cNvSpPr txBox="1">
            <a:spLocks noChangeArrowheads="1"/>
          </p:cNvSpPr>
          <p:nvPr/>
        </p:nvSpPr>
        <p:spPr bwMode="auto">
          <a:xfrm>
            <a:off x="1905000" y="6162675"/>
            <a:ext cx="4114800" cy="581025"/>
          </a:xfrm>
          <a:prstGeom prst="rect">
            <a:avLst/>
          </a:prstGeom>
          <a:noFill/>
          <a:ln w="9525">
            <a:noFill/>
            <a:miter lim="800000"/>
            <a:headEnd/>
            <a:tailEnd/>
          </a:ln>
        </p:spPr>
        <p:txBody>
          <a:bodyPr>
            <a:spAutoFit/>
          </a:bodyPr>
          <a:lstStyle/>
          <a:p>
            <a:pPr algn="ctr">
              <a:spcBef>
                <a:spcPct val="50000"/>
              </a:spcBef>
            </a:pPr>
            <a:r>
              <a:rPr lang="en-US" sz="1600" b="0"/>
              <a:t>Time lag between disease onset and usual time of diagnosis</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a:xfrm>
            <a:off x="457200" y="274638"/>
            <a:ext cx="8229600" cy="487362"/>
          </a:xfrm>
          <a:solidFill>
            <a:srgbClr val="FFFF00"/>
          </a:solidFill>
        </p:spPr>
        <p:txBody>
          <a:bodyPr>
            <a:normAutofit fontScale="90000"/>
          </a:bodyPr>
          <a:lstStyle/>
          <a:p>
            <a:pPr eaLnBrk="1" hangingPunct="1"/>
            <a:r>
              <a:rPr lang="en-US" sz="3200" b="1" smtClean="0"/>
              <a:t>Criteria for screening </a:t>
            </a:r>
          </a:p>
        </p:txBody>
      </p:sp>
      <p:sp>
        <p:nvSpPr>
          <p:cNvPr id="19459" name="Rectangle 5"/>
          <p:cNvSpPr>
            <a:spLocks noGrp="1" noChangeArrowheads="1"/>
          </p:cNvSpPr>
          <p:nvPr>
            <p:ph type="body" sz="half" idx="1"/>
          </p:nvPr>
        </p:nvSpPr>
        <p:spPr>
          <a:xfrm>
            <a:off x="457200" y="838200"/>
            <a:ext cx="4038600" cy="5638800"/>
          </a:xfrm>
        </p:spPr>
        <p:txBody>
          <a:bodyPr/>
          <a:lstStyle/>
          <a:p>
            <a:pPr marL="381000" indent="-381000" algn="ctr" eaLnBrk="1" hangingPunct="1">
              <a:lnSpc>
                <a:spcPct val="90000"/>
              </a:lnSpc>
              <a:buFontTx/>
              <a:buNone/>
            </a:pPr>
            <a:endParaRPr lang="en-US" sz="2000" b="1" smtClean="0"/>
          </a:p>
          <a:p>
            <a:pPr marL="381000" indent="-381000" algn="ctr" eaLnBrk="1" hangingPunct="1">
              <a:lnSpc>
                <a:spcPct val="90000"/>
              </a:lnSpc>
              <a:buFontTx/>
              <a:buNone/>
            </a:pPr>
            <a:r>
              <a:rPr lang="en-US" sz="2000" b="1" smtClean="0"/>
              <a:t>Condition Related</a:t>
            </a:r>
          </a:p>
          <a:p>
            <a:pPr marL="381000" indent="-381000" algn="ctr" eaLnBrk="1" hangingPunct="1">
              <a:lnSpc>
                <a:spcPct val="90000"/>
              </a:lnSpc>
              <a:buFontTx/>
              <a:buNone/>
            </a:pPr>
            <a:endParaRPr lang="en-US" sz="2000" b="1" smtClean="0"/>
          </a:p>
          <a:p>
            <a:pPr marL="381000" indent="-381000" eaLnBrk="1" hangingPunct="1">
              <a:lnSpc>
                <a:spcPct val="90000"/>
              </a:lnSpc>
              <a:buFontTx/>
              <a:buAutoNum type="arabicPeriod"/>
            </a:pPr>
            <a:r>
              <a:rPr lang="en-US" sz="2000" smtClean="0"/>
              <a:t>Important health problem (prevalence should be high)</a:t>
            </a:r>
          </a:p>
          <a:p>
            <a:pPr marL="381000" indent="-381000" eaLnBrk="1" hangingPunct="1">
              <a:lnSpc>
                <a:spcPct val="90000"/>
              </a:lnSpc>
              <a:buFontTx/>
              <a:buAutoNum type="arabicPeriod"/>
            </a:pPr>
            <a:r>
              <a:rPr lang="en-US" sz="2000" smtClean="0"/>
              <a:t>Recognizable latent or early asymptomatic stage.</a:t>
            </a:r>
          </a:p>
          <a:p>
            <a:pPr marL="381000" indent="-381000" eaLnBrk="1" hangingPunct="1">
              <a:lnSpc>
                <a:spcPct val="90000"/>
              </a:lnSpc>
              <a:buFontTx/>
              <a:buAutoNum type="arabicPeriod"/>
            </a:pPr>
            <a:r>
              <a:rPr lang="en-US" sz="2000" smtClean="0"/>
              <a:t>Natural history of the condition should be well known.</a:t>
            </a:r>
          </a:p>
          <a:p>
            <a:pPr marL="381000" indent="-381000" eaLnBrk="1" hangingPunct="1">
              <a:lnSpc>
                <a:spcPct val="90000"/>
              </a:lnSpc>
              <a:buFontTx/>
              <a:buAutoNum type="arabicPeriod"/>
            </a:pPr>
            <a:r>
              <a:rPr lang="en-US" sz="2000" smtClean="0"/>
              <a:t>There should be a test</a:t>
            </a:r>
          </a:p>
          <a:p>
            <a:pPr marL="381000" indent="-381000" eaLnBrk="1" hangingPunct="1">
              <a:lnSpc>
                <a:spcPct val="90000"/>
              </a:lnSpc>
              <a:buFontTx/>
              <a:buAutoNum type="arabicPeriod"/>
            </a:pPr>
            <a:r>
              <a:rPr lang="en-US" sz="2000" smtClean="0"/>
              <a:t>Facilities should be available to confirm the disease</a:t>
            </a:r>
          </a:p>
          <a:p>
            <a:pPr marL="381000" indent="-381000" eaLnBrk="1" hangingPunct="1">
              <a:lnSpc>
                <a:spcPct val="90000"/>
              </a:lnSpc>
              <a:buFontTx/>
              <a:buAutoNum type="arabicPeriod"/>
            </a:pPr>
            <a:r>
              <a:rPr lang="en-US" sz="2000" smtClean="0"/>
              <a:t>Effective treatment should be there</a:t>
            </a:r>
          </a:p>
          <a:p>
            <a:pPr marL="381000" indent="-381000" eaLnBrk="1" hangingPunct="1">
              <a:lnSpc>
                <a:spcPct val="90000"/>
              </a:lnSpc>
            </a:pPr>
            <a:endParaRPr lang="en-US" sz="2000" smtClean="0"/>
          </a:p>
        </p:txBody>
      </p:sp>
      <p:sp>
        <p:nvSpPr>
          <p:cNvPr id="19460" name="Rectangle 6"/>
          <p:cNvSpPr>
            <a:spLocks noGrp="1" noChangeArrowheads="1"/>
          </p:cNvSpPr>
          <p:nvPr>
            <p:ph type="body" sz="half" idx="2"/>
          </p:nvPr>
        </p:nvSpPr>
        <p:spPr>
          <a:xfrm>
            <a:off x="4953000" y="838200"/>
            <a:ext cx="3733800" cy="5715000"/>
          </a:xfrm>
        </p:spPr>
        <p:txBody>
          <a:bodyPr/>
          <a:lstStyle/>
          <a:p>
            <a:pPr marL="533400" indent="-533400" algn="ctr" eaLnBrk="1" hangingPunct="1">
              <a:lnSpc>
                <a:spcPct val="80000"/>
              </a:lnSpc>
              <a:buFontTx/>
              <a:buNone/>
            </a:pPr>
            <a:endParaRPr lang="en-US" sz="2000" b="1" smtClean="0"/>
          </a:p>
          <a:p>
            <a:pPr marL="533400" indent="-533400" algn="ctr" eaLnBrk="1" hangingPunct="1">
              <a:lnSpc>
                <a:spcPct val="80000"/>
              </a:lnSpc>
              <a:buFontTx/>
              <a:buNone/>
            </a:pPr>
            <a:r>
              <a:rPr lang="en-US" sz="2000" b="1" smtClean="0"/>
              <a:t>Test Related</a:t>
            </a:r>
          </a:p>
          <a:p>
            <a:pPr marL="533400" indent="-533400" algn="ctr" eaLnBrk="1" hangingPunct="1">
              <a:lnSpc>
                <a:spcPct val="80000"/>
              </a:lnSpc>
              <a:buFontTx/>
              <a:buNone/>
            </a:pPr>
            <a:endParaRPr lang="en-US" sz="2000" b="1" smtClean="0"/>
          </a:p>
          <a:p>
            <a:pPr marL="533400" indent="-533400" eaLnBrk="1" hangingPunct="1">
              <a:lnSpc>
                <a:spcPct val="80000"/>
              </a:lnSpc>
              <a:buFontTx/>
              <a:buAutoNum type="arabicPeriod"/>
            </a:pPr>
            <a:r>
              <a:rPr lang="en-US" sz="2000" smtClean="0"/>
              <a:t>Availability of a suitable test</a:t>
            </a:r>
          </a:p>
          <a:p>
            <a:pPr marL="533400" indent="-533400" eaLnBrk="1" hangingPunct="1">
              <a:lnSpc>
                <a:spcPct val="80000"/>
              </a:lnSpc>
              <a:buFontTx/>
              <a:buAutoNum type="arabicPeriod"/>
            </a:pPr>
            <a:r>
              <a:rPr lang="en-US" sz="2000" smtClean="0"/>
              <a:t>Acceptable to the population</a:t>
            </a:r>
          </a:p>
          <a:p>
            <a:pPr marL="533400" indent="-533400" eaLnBrk="1" hangingPunct="1">
              <a:lnSpc>
                <a:spcPct val="80000"/>
              </a:lnSpc>
              <a:buFontTx/>
              <a:buAutoNum type="arabicPeriod"/>
            </a:pPr>
            <a:r>
              <a:rPr lang="en-US" sz="2000" smtClean="0"/>
              <a:t>Economical</a:t>
            </a:r>
          </a:p>
          <a:p>
            <a:pPr marL="533400" indent="-533400" eaLnBrk="1" hangingPunct="1">
              <a:lnSpc>
                <a:spcPct val="80000"/>
              </a:lnSpc>
              <a:buFontTx/>
              <a:buAutoNum type="arabicPeriod"/>
            </a:pPr>
            <a:r>
              <a:rPr lang="en-US" sz="2000" smtClean="0"/>
              <a:t>Repeatability</a:t>
            </a:r>
          </a:p>
          <a:p>
            <a:pPr marL="533400" indent="-533400" eaLnBrk="1" hangingPunct="1">
              <a:lnSpc>
                <a:spcPct val="80000"/>
              </a:lnSpc>
            </a:pPr>
            <a:endParaRPr lang="en-US" sz="2000" smtClean="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a:xfrm>
            <a:off x="457200" y="274638"/>
            <a:ext cx="8229600" cy="563562"/>
          </a:xfrm>
          <a:solidFill>
            <a:srgbClr val="FFFF00"/>
          </a:solidFill>
        </p:spPr>
        <p:txBody>
          <a:bodyPr>
            <a:normAutofit fontScale="90000"/>
          </a:bodyPr>
          <a:lstStyle/>
          <a:p>
            <a:pPr eaLnBrk="1" hangingPunct="1"/>
            <a:r>
              <a:rPr lang="en-US" sz="3200" b="1" smtClean="0"/>
              <a:t>Screening</a:t>
            </a:r>
          </a:p>
        </p:txBody>
      </p:sp>
      <p:sp>
        <p:nvSpPr>
          <p:cNvPr id="20483" name="Rectangle 5"/>
          <p:cNvSpPr>
            <a:spLocks noGrp="1" noChangeArrowheads="1"/>
          </p:cNvSpPr>
          <p:nvPr>
            <p:ph type="body" sz="half" idx="1"/>
          </p:nvPr>
        </p:nvSpPr>
        <p:spPr>
          <a:xfrm>
            <a:off x="457200" y="990600"/>
            <a:ext cx="4038600" cy="5135563"/>
          </a:xfrm>
        </p:spPr>
        <p:txBody>
          <a:bodyPr/>
          <a:lstStyle/>
          <a:p>
            <a:pPr marL="381000" indent="-381000" algn="ctr" eaLnBrk="1" hangingPunct="1">
              <a:lnSpc>
                <a:spcPct val="90000"/>
              </a:lnSpc>
              <a:buFontTx/>
              <a:buNone/>
            </a:pPr>
            <a:endParaRPr lang="en-US" sz="2000" b="1" smtClean="0"/>
          </a:p>
          <a:p>
            <a:pPr marL="381000" indent="-381000" algn="ctr" eaLnBrk="1" hangingPunct="1">
              <a:lnSpc>
                <a:spcPct val="90000"/>
              </a:lnSpc>
              <a:buFontTx/>
              <a:buNone/>
            </a:pPr>
            <a:r>
              <a:rPr lang="en-US" sz="2000" b="1" smtClean="0"/>
              <a:t>Benefits of screening</a:t>
            </a:r>
          </a:p>
          <a:p>
            <a:pPr marL="381000" indent="-381000" algn="ctr" eaLnBrk="1" hangingPunct="1">
              <a:lnSpc>
                <a:spcPct val="90000"/>
              </a:lnSpc>
              <a:buFontTx/>
              <a:buNone/>
            </a:pPr>
            <a:endParaRPr lang="en-US" sz="2000" b="1" smtClean="0"/>
          </a:p>
          <a:p>
            <a:pPr marL="381000" indent="-381000" eaLnBrk="1" hangingPunct="1">
              <a:lnSpc>
                <a:spcPct val="90000"/>
              </a:lnSpc>
              <a:buFontTx/>
              <a:buAutoNum type="arabicPeriod"/>
            </a:pPr>
            <a:r>
              <a:rPr lang="en-US" sz="2000" smtClean="0"/>
              <a:t>Reassurance from a correct negative test.</a:t>
            </a:r>
          </a:p>
          <a:p>
            <a:pPr marL="381000" indent="-381000" eaLnBrk="1" hangingPunct="1">
              <a:lnSpc>
                <a:spcPct val="90000"/>
              </a:lnSpc>
              <a:buFontTx/>
              <a:buAutoNum type="arabicPeriod"/>
            </a:pPr>
            <a:r>
              <a:rPr lang="en-US" sz="2000" smtClean="0"/>
              <a:t>Disease prognosis can be improved.</a:t>
            </a:r>
          </a:p>
          <a:p>
            <a:pPr marL="381000" indent="-381000" eaLnBrk="1" hangingPunct="1">
              <a:lnSpc>
                <a:spcPct val="90000"/>
              </a:lnSpc>
              <a:buFontTx/>
              <a:buAutoNum type="arabicPeriod"/>
            </a:pPr>
            <a:r>
              <a:rPr lang="en-US" sz="2000" smtClean="0"/>
              <a:t>Disease morbidity can be reduced.</a:t>
            </a:r>
          </a:p>
          <a:p>
            <a:pPr marL="381000" indent="-381000" eaLnBrk="1" hangingPunct="1">
              <a:lnSpc>
                <a:spcPct val="90000"/>
              </a:lnSpc>
              <a:buFontTx/>
              <a:buAutoNum type="arabicPeriod"/>
            </a:pPr>
            <a:r>
              <a:rPr lang="en-US" sz="2000" smtClean="0"/>
              <a:t>Quality of life can be improved.</a:t>
            </a:r>
          </a:p>
          <a:p>
            <a:pPr marL="381000" indent="-381000" eaLnBrk="1" hangingPunct="1">
              <a:lnSpc>
                <a:spcPct val="90000"/>
              </a:lnSpc>
              <a:buFontTx/>
              <a:buAutoNum type="arabicPeriod"/>
            </a:pPr>
            <a:r>
              <a:rPr lang="en-US" sz="2000" smtClean="0"/>
              <a:t>Reduced resources needed for treatment. </a:t>
            </a:r>
          </a:p>
        </p:txBody>
      </p:sp>
      <p:sp>
        <p:nvSpPr>
          <p:cNvPr id="20484" name="Rectangle 6"/>
          <p:cNvSpPr>
            <a:spLocks noGrp="1" noChangeArrowheads="1"/>
          </p:cNvSpPr>
          <p:nvPr>
            <p:ph type="body" sz="half" idx="2"/>
          </p:nvPr>
        </p:nvSpPr>
        <p:spPr>
          <a:xfrm>
            <a:off x="4648200" y="1066800"/>
            <a:ext cx="4038600" cy="5486400"/>
          </a:xfrm>
        </p:spPr>
        <p:txBody>
          <a:bodyPr/>
          <a:lstStyle/>
          <a:p>
            <a:pPr marL="381000" indent="-381000" algn="ctr" eaLnBrk="1" hangingPunct="1">
              <a:lnSpc>
                <a:spcPct val="90000"/>
              </a:lnSpc>
              <a:buFontTx/>
              <a:buNone/>
            </a:pPr>
            <a:r>
              <a:rPr lang="en-US" sz="2000" smtClean="0"/>
              <a:t>	</a:t>
            </a:r>
          </a:p>
          <a:p>
            <a:pPr marL="381000" indent="-381000" algn="ctr" eaLnBrk="1" hangingPunct="1">
              <a:lnSpc>
                <a:spcPct val="90000"/>
              </a:lnSpc>
              <a:buFontTx/>
              <a:buNone/>
            </a:pPr>
            <a:r>
              <a:rPr lang="en-US" sz="2000" b="1" smtClean="0"/>
              <a:t>	Possible adverse effects associated with screening</a:t>
            </a:r>
          </a:p>
          <a:p>
            <a:pPr marL="381000" indent="-381000" algn="ctr" eaLnBrk="1" hangingPunct="1">
              <a:lnSpc>
                <a:spcPct val="90000"/>
              </a:lnSpc>
              <a:buFontTx/>
              <a:buNone/>
            </a:pPr>
            <a:endParaRPr lang="en-US" sz="2000" b="1" smtClean="0"/>
          </a:p>
          <a:p>
            <a:pPr marL="381000" indent="-381000" eaLnBrk="1" hangingPunct="1">
              <a:lnSpc>
                <a:spcPct val="90000"/>
              </a:lnSpc>
              <a:buFontTx/>
              <a:buAutoNum type="arabicPeriod"/>
            </a:pPr>
            <a:r>
              <a:rPr lang="en-US" sz="2000" smtClean="0"/>
              <a:t>Morbidity associated with the test itself.</a:t>
            </a:r>
          </a:p>
          <a:p>
            <a:pPr marL="381000" indent="-381000" eaLnBrk="1" hangingPunct="1">
              <a:lnSpc>
                <a:spcPct val="90000"/>
              </a:lnSpc>
              <a:buFontTx/>
              <a:buAutoNum type="arabicPeriod"/>
            </a:pPr>
            <a:r>
              <a:rPr lang="en-US" sz="2000" smtClean="0"/>
              <a:t>Prolong period of morbidity</a:t>
            </a:r>
            <a:r>
              <a:rPr lang="en-US" sz="2000" smtClean="0">
                <a:sym typeface="Wingdings 3" pitchFamily="18" charset="2"/>
              </a:rPr>
              <a:t> with early diagnosis.</a:t>
            </a:r>
          </a:p>
          <a:p>
            <a:pPr marL="381000" indent="-381000" eaLnBrk="1" hangingPunct="1">
              <a:lnSpc>
                <a:spcPct val="90000"/>
              </a:lnSpc>
              <a:buFontTx/>
              <a:buAutoNum type="arabicPeriod"/>
            </a:pPr>
            <a:r>
              <a:rPr lang="en-US" sz="2000" smtClean="0"/>
              <a:t>Diagnosis of pseudo disease and over treatment</a:t>
            </a:r>
          </a:p>
          <a:p>
            <a:pPr marL="381000" indent="-381000" eaLnBrk="1" hangingPunct="1">
              <a:lnSpc>
                <a:spcPct val="90000"/>
              </a:lnSpc>
              <a:buFontTx/>
              <a:buAutoNum type="arabicPeriod"/>
            </a:pPr>
            <a:r>
              <a:rPr lang="en-US" sz="2000" smtClean="0"/>
              <a:t>False reassurance form a false negative test.</a:t>
            </a:r>
          </a:p>
          <a:p>
            <a:pPr marL="381000" indent="-381000" eaLnBrk="1" hangingPunct="1">
              <a:lnSpc>
                <a:spcPct val="90000"/>
              </a:lnSpc>
              <a:buFontTx/>
              <a:buAutoNum type="arabicPeriod"/>
            </a:pPr>
            <a:r>
              <a:rPr lang="en-US" sz="2000" smtClean="0"/>
              <a:t>Anxiety and morbidity associated with a the false positive test</a:t>
            </a:r>
          </a:p>
          <a:p>
            <a:pPr marL="381000" indent="-381000" eaLnBrk="1" hangingPunct="1">
              <a:lnSpc>
                <a:spcPct val="90000"/>
              </a:lnSpc>
              <a:buFontTx/>
              <a:buAutoNum type="arabicPeriod"/>
            </a:pPr>
            <a:r>
              <a:rPr lang="en-US" sz="2000" smtClean="0"/>
              <a:t>Diverting resources from other services.</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Grp="1" noChangeArrowheads="1"/>
          </p:cNvSpPr>
          <p:nvPr>
            <p:ph type="ctrTitle"/>
          </p:nvPr>
        </p:nvSpPr>
        <p:spPr>
          <a:xfrm>
            <a:off x="685800" y="2130425"/>
            <a:ext cx="7772400" cy="1984375"/>
          </a:xfrm>
          <a:solidFill>
            <a:srgbClr val="FFFF00"/>
          </a:solidFill>
          <a:effectLst>
            <a:prstShdw prst="shdw17" dist="17961" dir="2700000">
              <a:srgbClr val="999900"/>
            </a:prstShdw>
          </a:effectLst>
        </p:spPr>
        <p:txBody>
          <a:bodyPr/>
          <a:lstStyle/>
          <a:p>
            <a:pPr eaLnBrk="1" hangingPunct="1"/>
            <a:r>
              <a:rPr lang="en-US" sz="4000" b="1" smtClean="0"/>
              <a:t>Reasons to provide HIV counseling and testing (VCT)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04800" y="304800"/>
            <a:ext cx="8534400" cy="685800"/>
          </a:xfrm>
          <a:solidFill>
            <a:srgbClr val="FFFF00"/>
          </a:solidFill>
        </p:spPr>
        <p:txBody>
          <a:bodyPr/>
          <a:lstStyle/>
          <a:p>
            <a:pPr eaLnBrk="1" hangingPunct="1"/>
            <a:r>
              <a:rPr lang="en-US" sz="2800" b="1" smtClean="0"/>
              <a:t>Reasons to provide HIV counseling and testing</a:t>
            </a:r>
          </a:p>
        </p:txBody>
      </p:sp>
      <p:sp>
        <p:nvSpPr>
          <p:cNvPr id="22531" name="Rectangle 3"/>
          <p:cNvSpPr>
            <a:spLocks noGrp="1" noChangeArrowheads="1"/>
          </p:cNvSpPr>
          <p:nvPr>
            <p:ph type="body" idx="1"/>
          </p:nvPr>
        </p:nvSpPr>
        <p:spPr>
          <a:xfrm>
            <a:off x="533400" y="1676400"/>
            <a:ext cx="8229600" cy="4876800"/>
          </a:xfrm>
        </p:spPr>
        <p:txBody>
          <a:bodyPr/>
          <a:lstStyle/>
          <a:p>
            <a:pPr marL="812800" indent="-812800" eaLnBrk="1" hangingPunct="1">
              <a:buFontTx/>
              <a:buAutoNum type="arabicPeriod"/>
            </a:pPr>
            <a:r>
              <a:rPr lang="en-US" sz="2800" b="1" smtClean="0"/>
              <a:t>Clinical risk assessment and realistic feed back</a:t>
            </a:r>
          </a:p>
          <a:p>
            <a:pPr marL="812800" indent="-812800" eaLnBrk="1" hangingPunct="1">
              <a:buFontTx/>
              <a:buAutoNum type="arabicPeriod"/>
            </a:pPr>
            <a:r>
              <a:rPr lang="en-US" sz="2800" b="1" smtClean="0"/>
              <a:t>HIV prevention counselling</a:t>
            </a:r>
            <a:r>
              <a:rPr lang="en-US" sz="2800" smtClean="0"/>
              <a:t> </a:t>
            </a:r>
            <a:r>
              <a:rPr lang="en-US" sz="2800" smtClean="0">
                <a:sym typeface="Wingdings 3" pitchFamily="18" charset="2"/>
              </a:rPr>
              <a:t> I</a:t>
            </a:r>
            <a:r>
              <a:rPr lang="en-US" sz="2800" smtClean="0"/>
              <a:t>s effective at </a:t>
            </a:r>
          </a:p>
          <a:p>
            <a:pPr marL="1168400" lvl="1" indent="-711200" eaLnBrk="1" hangingPunct="1">
              <a:buFontTx/>
              <a:buAutoNum type="romanLcPeriod"/>
            </a:pPr>
            <a:r>
              <a:rPr lang="en-US" smtClean="0"/>
              <a:t>Reducing risky behaviours in HIV-infected and uninfected persons (Behaviour change communication).</a:t>
            </a:r>
          </a:p>
          <a:p>
            <a:pPr marL="1168400" lvl="1" indent="-711200" eaLnBrk="1" hangingPunct="1">
              <a:buFontTx/>
              <a:buAutoNum type="romanLcPeriod"/>
            </a:pPr>
            <a:r>
              <a:rPr lang="en-US" smtClean="0"/>
              <a:t>Behaviour development communication.</a:t>
            </a:r>
          </a:p>
          <a:p>
            <a:pPr marL="812800" indent="-812800" eaLnBrk="1" hangingPunct="1">
              <a:buFontTx/>
              <a:buAutoNum type="arabicPeriod"/>
            </a:pPr>
            <a:endParaRPr lang="en-US"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554" name="Rectangle 2"/>
          <p:cNvSpPr>
            <a:spLocks noGrp="1" noChangeArrowheads="1"/>
          </p:cNvSpPr>
          <p:nvPr>
            <p:ph type="body" idx="1"/>
          </p:nvPr>
        </p:nvSpPr>
        <p:spPr>
          <a:xfrm>
            <a:off x="457200" y="1066800"/>
            <a:ext cx="8229600" cy="5562600"/>
          </a:xfrm>
        </p:spPr>
        <p:txBody>
          <a:bodyPr/>
          <a:lstStyle/>
          <a:p>
            <a:pPr marL="711200" indent="-711200" eaLnBrk="1" hangingPunct="1">
              <a:buFontTx/>
              <a:buNone/>
            </a:pPr>
            <a:r>
              <a:rPr lang="en-US" sz="2400" b="1" smtClean="0"/>
              <a:t>3.	</a:t>
            </a:r>
            <a:r>
              <a:rPr lang="en-US" sz="2800" b="1" smtClean="0"/>
              <a:t>Provision of HIV/AIDS related knowledge.</a:t>
            </a:r>
            <a:endParaRPr lang="en-US" sz="2400" b="1" smtClean="0"/>
          </a:p>
          <a:p>
            <a:pPr marL="711200" indent="-711200" eaLnBrk="1" hangingPunct="1">
              <a:buFontTx/>
              <a:buNone/>
            </a:pPr>
            <a:r>
              <a:rPr lang="en-US" sz="2800" b="1" smtClean="0"/>
              <a:t>4.	Knowledge of HIV status can benefit HIV-infected persons.</a:t>
            </a:r>
          </a:p>
          <a:p>
            <a:pPr marL="1066800" lvl="1" indent="-609600" eaLnBrk="1" hangingPunct="1"/>
            <a:r>
              <a:rPr lang="en-US" sz="2400" smtClean="0"/>
              <a:t>Treat and prevent opportunistic infections.</a:t>
            </a:r>
          </a:p>
          <a:p>
            <a:pPr marL="1066800" lvl="1" indent="-609600" eaLnBrk="1" hangingPunct="1"/>
            <a:r>
              <a:rPr lang="en-US" sz="2400" smtClean="0"/>
              <a:t>Prevent MTCT.</a:t>
            </a:r>
          </a:p>
          <a:p>
            <a:pPr marL="1066800" lvl="1" indent="-609600" eaLnBrk="1" hangingPunct="1"/>
            <a:r>
              <a:rPr lang="en-US" sz="2400" smtClean="0"/>
              <a:t>Reduce the risk of transmission to others</a:t>
            </a:r>
          </a:p>
          <a:p>
            <a:pPr marL="1066800" lvl="1" indent="-609600" eaLnBrk="1" hangingPunct="1"/>
            <a:r>
              <a:rPr lang="en-US" sz="2400" smtClean="0"/>
              <a:t>Help plan for future.</a:t>
            </a:r>
          </a:p>
          <a:p>
            <a:pPr marL="1066800" lvl="1" indent="-609600" eaLnBrk="1" hangingPunct="1"/>
            <a:r>
              <a:rPr lang="en-US" sz="2400" smtClean="0"/>
              <a:t>Provide access to antiretroviral therapies as these become available.</a:t>
            </a:r>
          </a:p>
          <a:p>
            <a:pPr marL="1066800" lvl="1" indent="-609600" eaLnBrk="1" hangingPunct="1"/>
            <a:r>
              <a:rPr lang="en-US" sz="2400" smtClean="0"/>
              <a:t>Provision of access to support groups.</a:t>
            </a:r>
          </a:p>
          <a:p>
            <a:pPr marL="1422400" lvl="2" indent="-508000" eaLnBrk="1" hangingPunct="1"/>
            <a:r>
              <a:rPr lang="en-US" sz="2000" smtClean="0"/>
              <a:t>Financial/ economical</a:t>
            </a:r>
          </a:p>
          <a:p>
            <a:pPr marL="1422400" lvl="2" indent="-508000" eaLnBrk="1" hangingPunct="1"/>
            <a:r>
              <a:rPr lang="en-US" sz="2000" smtClean="0"/>
              <a:t>Psychological</a:t>
            </a:r>
          </a:p>
          <a:p>
            <a:pPr marL="1422400" lvl="2" indent="-508000" eaLnBrk="1" hangingPunct="1"/>
            <a:r>
              <a:rPr lang="en-US" sz="2000" smtClean="0"/>
              <a:t>Nutritional</a:t>
            </a:r>
          </a:p>
        </p:txBody>
      </p:sp>
      <p:sp>
        <p:nvSpPr>
          <p:cNvPr id="23555" name="Rectangle 3"/>
          <p:cNvSpPr>
            <a:spLocks noGrp="1" noChangeArrowheads="1"/>
          </p:cNvSpPr>
          <p:nvPr>
            <p:ph type="title"/>
          </p:nvPr>
        </p:nvSpPr>
        <p:spPr>
          <a:xfrm>
            <a:off x="304800" y="274638"/>
            <a:ext cx="8610600" cy="563562"/>
          </a:xfrm>
          <a:solidFill>
            <a:srgbClr val="FFFF00"/>
          </a:solidFill>
        </p:spPr>
        <p:txBody>
          <a:bodyPr/>
          <a:lstStyle/>
          <a:p>
            <a:pPr eaLnBrk="1" hangingPunct="1"/>
            <a:r>
              <a:rPr lang="en-US" sz="2800" b="1" smtClean="0"/>
              <a:t>Reasons to provide HIV counseling and testing</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28600" y="274638"/>
            <a:ext cx="8686800" cy="1249362"/>
          </a:xfrm>
          <a:solidFill>
            <a:srgbClr val="FFFF00"/>
          </a:solidFill>
        </p:spPr>
        <p:txBody>
          <a:bodyPr/>
          <a:lstStyle/>
          <a:p>
            <a:pPr eaLnBrk="1" hangingPunct="1"/>
            <a:r>
              <a:rPr lang="en-US" sz="3200" b="1" smtClean="0"/>
              <a:t>UN policy states that </a:t>
            </a:r>
            <a:br>
              <a:rPr lang="en-US" sz="3200" b="1" smtClean="0"/>
            </a:br>
            <a:r>
              <a:rPr lang="en-US" sz="3200" b="1" smtClean="0"/>
              <a:t>HIV-voluntary testing includes</a:t>
            </a:r>
          </a:p>
        </p:txBody>
      </p:sp>
      <p:sp>
        <p:nvSpPr>
          <p:cNvPr id="24579" name="Rectangle 3"/>
          <p:cNvSpPr>
            <a:spLocks noGrp="1" noChangeArrowheads="1"/>
          </p:cNvSpPr>
          <p:nvPr>
            <p:ph type="body" idx="1"/>
          </p:nvPr>
        </p:nvSpPr>
        <p:spPr>
          <a:xfrm>
            <a:off x="1447800" y="2362200"/>
            <a:ext cx="6172200" cy="1295400"/>
          </a:xfrm>
        </p:spPr>
        <p:txBody>
          <a:bodyPr>
            <a:normAutofit lnSpcReduction="10000"/>
          </a:bodyPr>
          <a:lstStyle/>
          <a:p>
            <a:pPr marL="609600" indent="-609600" eaLnBrk="1" hangingPunct="1"/>
            <a:r>
              <a:rPr lang="en-US" sz="3600" b="1" smtClean="0"/>
              <a:t>Pre- HIV test counseling</a:t>
            </a:r>
          </a:p>
          <a:p>
            <a:pPr marL="609600" indent="-609600" eaLnBrk="1" hangingPunct="1"/>
            <a:r>
              <a:rPr lang="en-US" sz="3600" b="1" smtClean="0"/>
              <a:t>Post-test counseling</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ctrTitle"/>
          </p:nvPr>
        </p:nvSpPr>
        <p:spPr>
          <a:xfrm>
            <a:off x="685800" y="2416175"/>
            <a:ext cx="7772400" cy="1470025"/>
          </a:xfrm>
          <a:solidFill>
            <a:srgbClr val="FFFF00"/>
          </a:solidFill>
        </p:spPr>
        <p:txBody>
          <a:bodyPr/>
          <a:lstStyle/>
          <a:p>
            <a:pPr eaLnBrk="1" hangingPunct="1"/>
            <a:r>
              <a:rPr lang="en-US" sz="4800" b="1" smtClean="0"/>
              <a:t>Pre- HIV test counseling</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body" idx="1"/>
          </p:nvPr>
        </p:nvSpPr>
        <p:spPr>
          <a:xfrm>
            <a:off x="533400" y="1066800"/>
            <a:ext cx="8229600" cy="5562600"/>
          </a:xfrm>
        </p:spPr>
        <p:txBody>
          <a:bodyPr/>
          <a:lstStyle/>
          <a:p>
            <a:pPr marL="990600" lvl="1" indent="-533400" eaLnBrk="1" hangingPunct="1">
              <a:buFontTx/>
              <a:buAutoNum type="arabicPeriod"/>
            </a:pPr>
            <a:r>
              <a:rPr lang="en-US" sz="2400" dirty="0" smtClean="0"/>
              <a:t>Greeting, Introduction and Orientation. Demographic data collection, How did you learn about the site (important for VCT social marketing)</a:t>
            </a:r>
          </a:p>
          <a:p>
            <a:pPr marL="990600" lvl="1" indent="-533400" eaLnBrk="1" hangingPunct="1">
              <a:buFontTx/>
              <a:buAutoNum type="arabicPeriod"/>
            </a:pPr>
            <a:r>
              <a:rPr lang="en-US" sz="2400" b="1" dirty="0" smtClean="0"/>
              <a:t>Reason for visit/client’s need</a:t>
            </a:r>
            <a:r>
              <a:rPr lang="en-US" sz="2400" dirty="0" smtClean="0"/>
              <a:t> – HIV related issues/ other issues</a:t>
            </a:r>
          </a:p>
          <a:p>
            <a:pPr marL="990600" lvl="1" indent="-533400" eaLnBrk="1" hangingPunct="1">
              <a:buFontTx/>
              <a:buAutoNum type="arabicPeriod"/>
            </a:pPr>
            <a:r>
              <a:rPr lang="en-US" sz="2400" b="1" dirty="0" smtClean="0"/>
              <a:t>Inform the confidentiality of the process.</a:t>
            </a:r>
            <a:r>
              <a:rPr lang="en-US" sz="2400" dirty="0" smtClean="0"/>
              <a:t> </a:t>
            </a:r>
          </a:p>
          <a:p>
            <a:pPr marL="990600" lvl="1" indent="-533400" eaLnBrk="1" hangingPunct="1">
              <a:buFontTx/>
              <a:buAutoNum type="arabicPeriod"/>
            </a:pPr>
            <a:r>
              <a:rPr lang="en-US" sz="2400" dirty="0" smtClean="0"/>
              <a:t>Prepare the client for the HIV test and the provision of </a:t>
            </a:r>
            <a:r>
              <a:rPr lang="en-US" sz="2400" b="1" dirty="0" smtClean="0"/>
              <a:t>informed consent.</a:t>
            </a:r>
          </a:p>
          <a:p>
            <a:pPr marL="990600" lvl="1" indent="-533400" eaLnBrk="1" hangingPunct="1">
              <a:buFontTx/>
              <a:buAutoNum type="arabicPeriod"/>
            </a:pPr>
            <a:r>
              <a:rPr lang="en-US" sz="2400" b="1" dirty="0" smtClean="0"/>
              <a:t>Clinical risk assessment and realistic feed back.</a:t>
            </a:r>
          </a:p>
          <a:p>
            <a:pPr marL="990600" lvl="1" indent="-533400" eaLnBrk="1" hangingPunct="1">
              <a:buFontTx/>
              <a:buAutoNum type="arabicPeriod"/>
            </a:pPr>
            <a:r>
              <a:rPr lang="en-US" sz="2400" b="1" dirty="0" smtClean="0"/>
              <a:t>Provision of HIV/AIDS related knowledge.</a:t>
            </a:r>
          </a:p>
        </p:txBody>
      </p:sp>
      <p:sp>
        <p:nvSpPr>
          <p:cNvPr id="26627" name="Rectangle 3"/>
          <p:cNvSpPr>
            <a:spLocks noGrp="1" noChangeArrowheads="1"/>
          </p:cNvSpPr>
          <p:nvPr>
            <p:ph type="title"/>
          </p:nvPr>
        </p:nvSpPr>
        <p:spPr>
          <a:xfrm>
            <a:off x="304800" y="274638"/>
            <a:ext cx="8534400" cy="639762"/>
          </a:xfrm>
          <a:solidFill>
            <a:srgbClr val="FFFF00"/>
          </a:solidFill>
        </p:spPr>
        <p:txBody>
          <a:bodyPr/>
          <a:lstStyle/>
          <a:p>
            <a:pPr eaLnBrk="1" hangingPunct="1"/>
            <a:r>
              <a:rPr lang="en-US" sz="3200" b="1" smtClean="0"/>
              <a:t>Pre- HIV test counseling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1"/>
          </p:nvPr>
        </p:nvSpPr>
        <p:spPr>
          <a:xfrm>
            <a:off x="228600" y="1143000"/>
            <a:ext cx="8610600" cy="5334000"/>
          </a:xfrm>
        </p:spPr>
        <p:txBody>
          <a:bodyPr/>
          <a:lstStyle/>
          <a:p>
            <a:pPr marL="990600" lvl="1" indent="-533400" eaLnBrk="1" hangingPunct="1">
              <a:buFontTx/>
              <a:buNone/>
            </a:pPr>
            <a:r>
              <a:rPr lang="en-US" sz="2400" b="1" smtClean="0"/>
              <a:t>7. 	Behaviour change communication</a:t>
            </a:r>
          </a:p>
          <a:p>
            <a:pPr marL="1371600" lvl="2" indent="-457200" eaLnBrk="1" hangingPunct="1">
              <a:buFontTx/>
              <a:buAutoNum type="arabicPeriod"/>
            </a:pPr>
            <a:r>
              <a:rPr lang="en-US" i="1" smtClean="0"/>
              <a:t>HIV prevention education and counseling</a:t>
            </a:r>
            <a:r>
              <a:rPr lang="en-US" smtClean="0"/>
              <a:t> </a:t>
            </a:r>
            <a:r>
              <a:rPr lang="en-US" smtClean="0">
                <a:sym typeface="Wingdings 3" pitchFamily="18" charset="2"/>
              </a:rPr>
              <a:t> is effective at </a:t>
            </a:r>
          </a:p>
          <a:p>
            <a:pPr marL="1752600" lvl="3" indent="-381000" eaLnBrk="1" hangingPunct="1">
              <a:buFontTx/>
              <a:buAutoNum type="arabicPeriod"/>
            </a:pPr>
            <a:r>
              <a:rPr lang="en-US" sz="2400" smtClean="0"/>
              <a:t>Reducing risky behaviours in HIV-infected and uninfected persons .</a:t>
            </a:r>
          </a:p>
          <a:p>
            <a:pPr marL="1371600" lvl="2" indent="-457200" eaLnBrk="1" hangingPunct="1">
              <a:buFontTx/>
              <a:buAutoNum type="arabicPeriod"/>
            </a:pPr>
            <a:r>
              <a:rPr lang="en-US" i="1" smtClean="0"/>
              <a:t>Personal risk reduction plan</a:t>
            </a:r>
            <a:r>
              <a:rPr lang="en-US" smtClean="0"/>
              <a:t> (risk reduction model, risk elimination model, harm reduction model)</a:t>
            </a:r>
          </a:p>
          <a:p>
            <a:pPr marL="1371600" lvl="2" indent="-457200" eaLnBrk="1" hangingPunct="1">
              <a:buFontTx/>
              <a:buNone/>
            </a:pPr>
            <a:endParaRPr lang="en-US" smtClean="0"/>
          </a:p>
          <a:p>
            <a:pPr marL="990600" lvl="1" indent="-533400" eaLnBrk="1" hangingPunct="1">
              <a:buFontTx/>
              <a:buNone/>
            </a:pPr>
            <a:r>
              <a:rPr lang="en-US" sz="2400" smtClean="0"/>
              <a:t>8. 	Explaining the implication of knowing sero-status (positive, negative or inconclusive)</a:t>
            </a:r>
          </a:p>
          <a:p>
            <a:pPr marL="990600" lvl="1" indent="-533400" eaLnBrk="1" hangingPunct="1">
              <a:buFontTx/>
              <a:buNone/>
            </a:pPr>
            <a:r>
              <a:rPr lang="en-US" sz="2400" smtClean="0"/>
              <a:t>9.	Assess the individual’s </a:t>
            </a:r>
            <a:r>
              <a:rPr lang="en-US" sz="2400" b="1" smtClean="0"/>
              <a:t>coping strategies</a:t>
            </a:r>
            <a:r>
              <a:rPr lang="en-US" sz="2400" smtClean="0"/>
              <a:t> and </a:t>
            </a:r>
            <a:r>
              <a:rPr lang="en-US" sz="2400" b="1" smtClean="0"/>
              <a:t>psychosocial support available/system</a:t>
            </a:r>
            <a:r>
              <a:rPr lang="en-US" sz="2400" smtClean="0"/>
              <a:t>.</a:t>
            </a:r>
          </a:p>
        </p:txBody>
      </p:sp>
      <p:sp>
        <p:nvSpPr>
          <p:cNvPr id="27651" name="Rectangle 4"/>
          <p:cNvSpPr>
            <a:spLocks noGrp="1" noChangeArrowheads="1"/>
          </p:cNvSpPr>
          <p:nvPr>
            <p:ph type="title"/>
          </p:nvPr>
        </p:nvSpPr>
        <p:spPr>
          <a:xfrm>
            <a:off x="304800" y="274638"/>
            <a:ext cx="8610600" cy="639762"/>
          </a:xfrm>
          <a:solidFill>
            <a:srgbClr val="FFFF00"/>
          </a:solidFill>
        </p:spPr>
        <p:txBody>
          <a:bodyPr/>
          <a:lstStyle/>
          <a:p>
            <a:pPr eaLnBrk="1" hangingPunct="1"/>
            <a:r>
              <a:rPr lang="en-US" sz="3200" b="1" smtClean="0"/>
              <a:t>Pre- HIV test counseling</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ctrTitle"/>
          </p:nvPr>
        </p:nvSpPr>
        <p:spPr>
          <a:solidFill>
            <a:srgbClr val="FFFF00"/>
          </a:solidFill>
        </p:spPr>
        <p:txBody>
          <a:bodyPr/>
          <a:lstStyle/>
          <a:p>
            <a:pPr eaLnBrk="1" hangingPunct="1"/>
            <a:r>
              <a:rPr lang="en-US" sz="4800" b="1" smtClean="0"/>
              <a:t>Post-test counseling</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body" idx="1"/>
          </p:nvPr>
        </p:nvSpPr>
        <p:spPr>
          <a:xfrm>
            <a:off x="457200" y="1066800"/>
            <a:ext cx="8229600" cy="5562600"/>
          </a:xfrm>
        </p:spPr>
        <p:txBody>
          <a:bodyPr/>
          <a:lstStyle/>
          <a:p>
            <a:pPr marL="1035050" lvl="1" indent="-577850" eaLnBrk="1" hangingPunct="1">
              <a:lnSpc>
                <a:spcPct val="80000"/>
              </a:lnSpc>
            </a:pPr>
            <a:r>
              <a:rPr lang="en-US" sz="2400" smtClean="0"/>
              <a:t>Negative test counseling.</a:t>
            </a:r>
          </a:p>
          <a:p>
            <a:pPr marL="1035050" lvl="1" indent="-577850" eaLnBrk="1" hangingPunct="1">
              <a:lnSpc>
                <a:spcPct val="80000"/>
              </a:lnSpc>
            </a:pPr>
            <a:r>
              <a:rPr lang="en-US" sz="2400" smtClean="0"/>
              <a:t>Indeterminate test counseling.( repeat in 2wks, 6months, 1 year. Inconclusive report after 1 year counsel as negative report))</a:t>
            </a:r>
          </a:p>
          <a:p>
            <a:pPr marL="1035050" lvl="1" indent="-577850" eaLnBrk="1" hangingPunct="1">
              <a:lnSpc>
                <a:spcPct val="80000"/>
              </a:lnSpc>
            </a:pPr>
            <a:r>
              <a:rPr lang="en-US" sz="2400" smtClean="0"/>
              <a:t>Positive test counseling.</a:t>
            </a:r>
          </a:p>
          <a:p>
            <a:pPr marL="1409700" lvl="2" indent="-495300" eaLnBrk="1" hangingPunct="1">
              <a:lnSpc>
                <a:spcPct val="80000"/>
              </a:lnSpc>
            </a:pPr>
            <a:r>
              <a:rPr lang="en-US" sz="2000" smtClean="0"/>
              <a:t>Assess the psychological preparedness to get the result</a:t>
            </a:r>
          </a:p>
          <a:p>
            <a:pPr marL="1409700" lvl="2" indent="-495300" eaLnBrk="1" hangingPunct="1">
              <a:lnSpc>
                <a:spcPct val="80000"/>
              </a:lnSpc>
            </a:pPr>
            <a:r>
              <a:rPr lang="en-US" sz="2000" smtClean="0"/>
              <a:t>Helping to cope with stressors</a:t>
            </a:r>
          </a:p>
          <a:p>
            <a:pPr marL="1409700" lvl="2" indent="-495300" eaLnBrk="1" hangingPunct="1">
              <a:lnSpc>
                <a:spcPct val="80000"/>
              </a:lnSpc>
            </a:pPr>
            <a:r>
              <a:rPr lang="en-US" sz="2000" smtClean="0"/>
              <a:t>Treat and prevent opportunistic infections.</a:t>
            </a:r>
          </a:p>
          <a:p>
            <a:pPr marL="1409700" lvl="2" indent="-495300" eaLnBrk="1" hangingPunct="1">
              <a:lnSpc>
                <a:spcPct val="80000"/>
              </a:lnSpc>
            </a:pPr>
            <a:r>
              <a:rPr lang="en-US" sz="2000" smtClean="0"/>
              <a:t>Prevent MTCT.</a:t>
            </a:r>
          </a:p>
          <a:p>
            <a:pPr marL="1409700" lvl="2" indent="-495300" eaLnBrk="1" hangingPunct="1">
              <a:lnSpc>
                <a:spcPct val="80000"/>
              </a:lnSpc>
            </a:pPr>
            <a:r>
              <a:rPr lang="en-US" sz="2000" smtClean="0"/>
              <a:t>Reduce the risk of transmission to others</a:t>
            </a:r>
          </a:p>
          <a:p>
            <a:pPr marL="1409700" lvl="2" indent="-495300" eaLnBrk="1" hangingPunct="1">
              <a:lnSpc>
                <a:spcPct val="80000"/>
              </a:lnSpc>
            </a:pPr>
            <a:r>
              <a:rPr lang="en-US" sz="2000" smtClean="0"/>
              <a:t>Help plan for future.</a:t>
            </a:r>
          </a:p>
          <a:p>
            <a:pPr marL="1409700" lvl="2" indent="-495300" eaLnBrk="1" hangingPunct="1">
              <a:lnSpc>
                <a:spcPct val="80000"/>
              </a:lnSpc>
            </a:pPr>
            <a:r>
              <a:rPr lang="en-US" sz="2000" smtClean="0"/>
              <a:t>Provide access to antiretroviral therapies as these become available.</a:t>
            </a:r>
          </a:p>
          <a:p>
            <a:pPr marL="1409700" lvl="2" indent="-495300" eaLnBrk="1" hangingPunct="1">
              <a:lnSpc>
                <a:spcPct val="80000"/>
              </a:lnSpc>
            </a:pPr>
            <a:r>
              <a:rPr lang="en-US" sz="2000" smtClean="0"/>
              <a:t>Provision of access to support groups.</a:t>
            </a:r>
          </a:p>
          <a:p>
            <a:pPr marL="1784350" lvl="3" indent="-412750" eaLnBrk="1" hangingPunct="1">
              <a:lnSpc>
                <a:spcPct val="80000"/>
              </a:lnSpc>
            </a:pPr>
            <a:r>
              <a:rPr lang="en-US" sz="1800" smtClean="0"/>
              <a:t>Financial/ economical</a:t>
            </a:r>
          </a:p>
          <a:p>
            <a:pPr marL="1784350" lvl="3" indent="-412750" eaLnBrk="1" hangingPunct="1">
              <a:lnSpc>
                <a:spcPct val="80000"/>
              </a:lnSpc>
            </a:pPr>
            <a:r>
              <a:rPr lang="en-US" sz="1800" smtClean="0"/>
              <a:t>Psychological</a:t>
            </a:r>
          </a:p>
          <a:p>
            <a:pPr marL="1784350" lvl="3" indent="-412750" eaLnBrk="1" hangingPunct="1">
              <a:lnSpc>
                <a:spcPct val="80000"/>
              </a:lnSpc>
            </a:pPr>
            <a:r>
              <a:rPr lang="en-US" sz="1800" smtClean="0"/>
              <a:t>Nutritional</a:t>
            </a:r>
          </a:p>
        </p:txBody>
      </p:sp>
      <p:sp>
        <p:nvSpPr>
          <p:cNvPr id="29699" name="Rectangle 4"/>
          <p:cNvSpPr>
            <a:spLocks noGrp="1" noChangeArrowheads="1"/>
          </p:cNvSpPr>
          <p:nvPr>
            <p:ph type="title"/>
          </p:nvPr>
        </p:nvSpPr>
        <p:spPr>
          <a:xfrm>
            <a:off x="228600" y="228600"/>
            <a:ext cx="8610600" cy="715963"/>
          </a:xfrm>
          <a:solidFill>
            <a:srgbClr val="FFFF00"/>
          </a:solidFill>
        </p:spPr>
        <p:txBody>
          <a:bodyPr/>
          <a:lstStyle/>
          <a:p>
            <a:pPr eaLnBrk="1" hangingPunct="1"/>
            <a:r>
              <a:rPr lang="en-US" sz="3200" b="1" smtClean="0"/>
              <a:t>Post test counseling</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body" idx="1"/>
          </p:nvPr>
        </p:nvSpPr>
        <p:spPr>
          <a:xfrm>
            <a:off x="457200" y="1066800"/>
            <a:ext cx="8229600" cy="5562600"/>
          </a:xfrm>
        </p:spPr>
        <p:txBody>
          <a:bodyPr/>
          <a:lstStyle/>
          <a:p>
            <a:pPr marL="1035050" lvl="1" indent="-577850" eaLnBrk="1" hangingPunct="1">
              <a:buClr>
                <a:srgbClr val="000099"/>
              </a:buClr>
              <a:buFont typeface="Wingdings" pitchFamily="2" charset="2"/>
              <a:buChar char="q"/>
            </a:pPr>
            <a:r>
              <a:rPr lang="en-US" smtClean="0"/>
              <a:t>Prepare the client for the result</a:t>
            </a:r>
          </a:p>
          <a:p>
            <a:pPr marL="1035050" lvl="1" indent="-577850" eaLnBrk="1" hangingPunct="1">
              <a:buClr>
                <a:srgbClr val="000099"/>
              </a:buClr>
              <a:buFont typeface="Wingdings" pitchFamily="2" charset="2"/>
              <a:buChar char="q"/>
            </a:pPr>
            <a:r>
              <a:rPr lang="en-US" smtClean="0"/>
              <a:t>Helps the client to understand and cope with the HIV test result</a:t>
            </a:r>
          </a:p>
          <a:p>
            <a:pPr marL="1035050" lvl="1" indent="-577850" eaLnBrk="1" hangingPunct="1">
              <a:buClr>
                <a:srgbClr val="000099"/>
              </a:buClr>
              <a:buFont typeface="Wingdings" pitchFamily="2" charset="2"/>
              <a:buChar char="q"/>
            </a:pPr>
            <a:r>
              <a:rPr lang="en-US" smtClean="0"/>
              <a:t>Provides the client with any further information required</a:t>
            </a:r>
          </a:p>
          <a:p>
            <a:pPr marL="1035050" lvl="1" indent="-577850" eaLnBrk="1" hangingPunct="1">
              <a:buClr>
                <a:srgbClr val="000099"/>
              </a:buClr>
              <a:buFont typeface="Wingdings" pitchFamily="2" charset="2"/>
              <a:buChar char="q"/>
            </a:pPr>
            <a:r>
              <a:rPr lang="en-US" smtClean="0"/>
              <a:t>Referring the client to other services</a:t>
            </a:r>
          </a:p>
          <a:p>
            <a:pPr marL="1035050" lvl="1" indent="-577850" eaLnBrk="1" hangingPunct="1">
              <a:buClr>
                <a:srgbClr val="000099"/>
              </a:buClr>
              <a:buFont typeface="Wingdings" pitchFamily="2" charset="2"/>
              <a:buChar char="q"/>
            </a:pPr>
            <a:r>
              <a:rPr lang="en-US" smtClean="0"/>
              <a:t>Further discuss strategies to reduce HIV transmission</a:t>
            </a:r>
          </a:p>
          <a:p>
            <a:pPr marL="1035050" lvl="1" indent="-577850" eaLnBrk="1" hangingPunct="1">
              <a:buClr>
                <a:srgbClr val="000099"/>
              </a:buClr>
              <a:buFont typeface="Wingdings" pitchFamily="2" charset="2"/>
              <a:buChar char="q"/>
            </a:pPr>
            <a:r>
              <a:rPr lang="en-US" smtClean="0"/>
              <a:t>forms of post-HIV test counseling session depends on what the result is.</a:t>
            </a:r>
          </a:p>
        </p:txBody>
      </p:sp>
      <p:sp>
        <p:nvSpPr>
          <p:cNvPr id="30723" name="Rectangle 3"/>
          <p:cNvSpPr>
            <a:spLocks noGrp="1" noChangeArrowheads="1"/>
          </p:cNvSpPr>
          <p:nvPr>
            <p:ph type="title"/>
          </p:nvPr>
        </p:nvSpPr>
        <p:spPr>
          <a:xfrm>
            <a:off x="228600" y="228600"/>
            <a:ext cx="8610600" cy="715963"/>
          </a:xfrm>
          <a:solidFill>
            <a:srgbClr val="FFFF00"/>
          </a:solidFill>
        </p:spPr>
        <p:txBody>
          <a:bodyPr/>
          <a:lstStyle/>
          <a:p>
            <a:pPr eaLnBrk="1" hangingPunct="1"/>
            <a:r>
              <a:rPr lang="en-US" sz="3200" b="1" smtClean="0"/>
              <a:t>Post test counseling - Overview</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28600" y="304800"/>
            <a:ext cx="8686800" cy="609600"/>
          </a:xfrm>
          <a:solidFill>
            <a:srgbClr val="FFFF00"/>
          </a:solidFill>
        </p:spPr>
        <p:txBody>
          <a:bodyPr/>
          <a:lstStyle/>
          <a:p>
            <a:pPr eaLnBrk="1" hangingPunct="1"/>
            <a:r>
              <a:rPr lang="en-US" sz="3200" smtClean="0"/>
              <a:t>Forms of post-test counseling</a:t>
            </a:r>
          </a:p>
        </p:txBody>
      </p:sp>
      <p:graphicFrame>
        <p:nvGraphicFramePr>
          <p:cNvPr id="161970" name="Group 178"/>
          <p:cNvGraphicFramePr>
            <a:graphicFrameLocks noGrp="1"/>
          </p:cNvGraphicFramePr>
          <p:nvPr>
            <p:ph type="tbl" idx="1"/>
          </p:nvPr>
        </p:nvGraphicFramePr>
        <p:xfrm>
          <a:off x="228600" y="1219200"/>
          <a:ext cx="8686800" cy="5345622"/>
        </p:xfrm>
        <a:graphic>
          <a:graphicData uri="http://schemas.openxmlformats.org/drawingml/2006/table">
            <a:tbl>
              <a:tblPr/>
              <a:tblGrid>
                <a:gridCol w="2895600"/>
                <a:gridCol w="2895600"/>
                <a:gridCol w="2895600"/>
              </a:tblGrid>
              <a:tr h="696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rPr>
                        <a:t>HIV positive test counseling</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rPr>
                        <a:t>HIV negative test counseling</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rPr>
                        <a:t>Inconclusive test counseling</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522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Cross-check all results</a:t>
                      </a:r>
                      <a:r>
                        <a:rPr kumimoji="0" lang="en-US" sz="1400" b="0" i="0" u="none" strike="noStrike" cap="none" normalizeH="0" baseline="0" smtClean="0">
                          <a:ln>
                            <a:noFill/>
                          </a:ln>
                          <a:solidFill>
                            <a:schemeClr val="tx1"/>
                          </a:solidFill>
                          <a:effectLst/>
                          <a:latin typeface="Arial" charset="0"/>
                        </a:rPr>
                        <a:t> prior to  counseling session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Cross-check all results</a:t>
                      </a:r>
                      <a:r>
                        <a:rPr kumimoji="0" lang="en-US" sz="1400" b="0" i="0" u="none" strike="noStrike" cap="none" normalizeH="0" baseline="0" smtClean="0">
                          <a:ln>
                            <a:noFill/>
                          </a:ln>
                          <a:solidFill>
                            <a:schemeClr val="tx1"/>
                          </a:solidFill>
                          <a:effectLst/>
                          <a:latin typeface="Arial" charset="0"/>
                        </a:rPr>
                        <a:t> prior to  counseling session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Cross-check all results</a:t>
                      </a:r>
                      <a:r>
                        <a:rPr kumimoji="0" lang="en-US" sz="1400" b="0" i="0" u="none" strike="noStrike" cap="none" normalizeH="0" baseline="0" smtClean="0">
                          <a:ln>
                            <a:noFill/>
                          </a:ln>
                          <a:solidFill>
                            <a:schemeClr val="tx1"/>
                          </a:solidFill>
                          <a:effectLst/>
                          <a:latin typeface="Arial" charset="0"/>
                        </a:rPr>
                        <a:t> prior to  counseling session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3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Assessment of psychological preparedness/support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 </a:t>
                      </a:r>
                      <a:r>
                        <a:rPr kumimoji="0" lang="en-US" sz="1800" b="1" i="0" u="none" strike="noStrike" cap="none" normalizeH="0" baseline="0" smtClean="0">
                          <a:ln>
                            <a:noFill/>
                          </a:ln>
                          <a:solidFill>
                            <a:schemeClr val="tx1"/>
                          </a:solidFill>
                          <a:effectLst/>
                          <a:latin typeface="Arial"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Assessment of psychological preparedness/support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 </a:t>
                      </a:r>
                      <a:r>
                        <a:rPr kumimoji="0" lang="en-US" sz="1800" b="1" i="0" u="none" strike="noStrike" cap="none" normalizeH="0" baseline="0" smtClean="0">
                          <a:ln>
                            <a:noFill/>
                          </a:ln>
                          <a:solidFill>
                            <a:schemeClr val="tx1"/>
                          </a:solidFill>
                          <a:effectLst/>
                          <a:latin typeface="Arial" charset="0"/>
                        </a:rPr>
                        <a:t>+</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Assessment of psychological preparedness/support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 </a:t>
                      </a:r>
                      <a:r>
                        <a:rPr kumimoji="0" lang="en-US" sz="1800" b="1" i="0" u="none" strike="noStrike" cap="none" normalizeH="0" baseline="0" smtClean="0">
                          <a:ln>
                            <a:noFill/>
                          </a:ln>
                          <a:solidFill>
                            <a:schemeClr val="tx1"/>
                          </a:solidFill>
                          <a:effectLst/>
                          <a:latin typeface="Arial" charset="0"/>
                        </a:rPr>
                        <a:t>++</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2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Provide results</a:t>
                      </a:r>
                      <a:r>
                        <a:rPr kumimoji="0" lang="en-US" sz="1400" b="0" i="0" u="none" strike="noStrike" cap="none" normalizeH="0" baseline="0" smtClean="0">
                          <a:ln>
                            <a:noFill/>
                          </a:ln>
                          <a:solidFill>
                            <a:schemeClr val="tx1"/>
                          </a:solidFill>
                          <a:effectLst/>
                          <a:latin typeface="Arial" charset="0"/>
                        </a:rPr>
                        <a:t> to the client in person, direct and clearly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Explain the Meaning of positive test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Provide results</a:t>
                      </a:r>
                      <a:r>
                        <a:rPr kumimoji="0" lang="en-US" sz="1400" b="0" i="0" u="none" strike="noStrike" cap="none" normalizeH="0" baseline="0" smtClean="0">
                          <a:ln>
                            <a:noFill/>
                          </a:ln>
                          <a:solidFill>
                            <a:schemeClr val="tx1"/>
                          </a:solidFill>
                          <a:effectLst/>
                          <a:latin typeface="Arial" charset="0"/>
                        </a:rPr>
                        <a:t> to the client in person, direct and clearly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Explain the Meaning of Negative test</a:t>
                      </a:r>
                      <a:r>
                        <a:rPr kumimoji="0" lang="en-US" sz="1400" b="0" i="0" u="none" strike="noStrike" cap="none" normalizeH="0" baseline="0" smtClean="0">
                          <a:ln>
                            <a:noFill/>
                          </a:ln>
                          <a:solidFill>
                            <a:schemeClr val="tx1"/>
                          </a:solidFill>
                          <a:effectLst/>
                          <a:latin typeface="Arial" charset="0"/>
                        </a:rPr>
                        <a:t> (you are safe for exposures before the window period)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Provide results</a:t>
                      </a:r>
                      <a:r>
                        <a:rPr kumimoji="0" lang="en-US" sz="1400" b="0" i="0" u="none" strike="noStrike" cap="none" normalizeH="0" baseline="0" smtClean="0">
                          <a:ln>
                            <a:noFill/>
                          </a:ln>
                          <a:solidFill>
                            <a:schemeClr val="tx1"/>
                          </a:solidFill>
                          <a:effectLst/>
                          <a:latin typeface="Arial" charset="0"/>
                        </a:rPr>
                        <a:t> to the client in person, direct and clearly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Explain the Meaning of inconclusive test</a:t>
                      </a:r>
                      <a:endParaRPr kumimoji="0" lang="en-US" sz="1400" b="0"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14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Behaviour change communication</a:t>
                      </a:r>
                      <a:endParaRPr kumimoji="0" lang="en-US" sz="14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sng" strike="noStrike" cap="none" normalizeH="0" baseline="0" smtClean="0">
                          <a:ln>
                            <a:noFill/>
                          </a:ln>
                          <a:solidFill>
                            <a:schemeClr val="tx1"/>
                          </a:solidFill>
                          <a:effectLst/>
                          <a:latin typeface="Arial" charset="0"/>
                        </a:rPr>
                        <a:t>Reinforce</a:t>
                      </a:r>
                      <a:r>
                        <a:rPr kumimoji="0" lang="en-US" sz="1400" b="1" i="0" u="none" strike="noStrike" cap="none" normalizeH="0" baseline="0" smtClean="0">
                          <a:ln>
                            <a:noFill/>
                          </a:ln>
                          <a:solidFill>
                            <a:schemeClr val="tx1"/>
                          </a:solidFill>
                          <a:effectLst/>
                          <a:latin typeface="Arial" charset="0"/>
                        </a:rPr>
                        <a:t> Behaviour change communication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sng" strike="noStrike" cap="none" normalizeH="0" baseline="0" smtClean="0">
                          <a:ln>
                            <a:noFill/>
                          </a:ln>
                          <a:solidFill>
                            <a:schemeClr val="tx1"/>
                          </a:solidFill>
                          <a:effectLst/>
                          <a:latin typeface="Arial" charset="0"/>
                        </a:rPr>
                        <a:t>Reinforce</a:t>
                      </a:r>
                      <a:r>
                        <a:rPr kumimoji="0" lang="en-US" sz="1400" b="1" i="0" u="none" strike="noStrike" cap="none" normalizeH="0" baseline="0" smtClean="0">
                          <a:ln>
                            <a:noFill/>
                          </a:ln>
                          <a:solidFill>
                            <a:schemeClr val="tx1"/>
                          </a:solidFill>
                          <a:effectLst/>
                          <a:latin typeface="Arial" charset="0"/>
                        </a:rPr>
                        <a:t> Behaviour change communication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5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Discuss care and support services available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rPr>
                        <a:t>Other issues</a:t>
                      </a:r>
                      <a:r>
                        <a:rPr kumimoji="0" lang="en-US" sz="1400" b="0" i="0" u="none" strike="noStrike" cap="none" normalizeH="0" baseline="0" smtClean="0">
                          <a:ln>
                            <a:noFill/>
                          </a:ln>
                          <a:solidFill>
                            <a:schemeClr val="tx1"/>
                          </a:solidFill>
                          <a:effectLst/>
                          <a:latin typeface="Arial" charset="0"/>
                        </a:rPr>
                        <a:t> – Frequent testers, worried wells, Anxiety issues, Feeling of false immunity </a:t>
                      </a:r>
                      <a:endParaRPr kumimoji="0" lang="en-US" sz="14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28600" y="274638"/>
            <a:ext cx="8686800" cy="715962"/>
          </a:xfrm>
          <a:solidFill>
            <a:srgbClr val="FFFF00"/>
          </a:solidFill>
        </p:spPr>
        <p:txBody>
          <a:bodyPr/>
          <a:lstStyle/>
          <a:p>
            <a:pPr eaLnBrk="1" hangingPunct="1"/>
            <a:r>
              <a:rPr lang="en-US" sz="3200" b="1" smtClean="0"/>
              <a:t>VCT in special situations</a:t>
            </a:r>
          </a:p>
        </p:txBody>
      </p:sp>
      <p:sp>
        <p:nvSpPr>
          <p:cNvPr id="32771" name="Rectangle 3"/>
          <p:cNvSpPr>
            <a:spLocks noGrp="1" noChangeArrowheads="1"/>
          </p:cNvSpPr>
          <p:nvPr>
            <p:ph type="body" sz="half" idx="1"/>
          </p:nvPr>
        </p:nvSpPr>
        <p:spPr>
          <a:xfrm>
            <a:off x="685800" y="1600200"/>
            <a:ext cx="3810000" cy="4525963"/>
          </a:xfrm>
        </p:spPr>
        <p:txBody>
          <a:bodyPr/>
          <a:lstStyle/>
          <a:p>
            <a:pPr eaLnBrk="1" hangingPunct="1"/>
            <a:r>
              <a:rPr lang="en-US" sz="3200" smtClean="0"/>
              <a:t>Mobile populations</a:t>
            </a:r>
          </a:p>
          <a:p>
            <a:pPr eaLnBrk="1" hangingPunct="1"/>
            <a:r>
              <a:rPr lang="en-US" sz="3200" smtClean="0"/>
              <a:t>Prison</a:t>
            </a:r>
          </a:p>
          <a:p>
            <a:pPr eaLnBrk="1" hangingPunct="1"/>
            <a:r>
              <a:rPr lang="en-US" sz="3200" smtClean="0"/>
              <a:t>Sexual assault</a:t>
            </a:r>
          </a:p>
          <a:p>
            <a:pPr eaLnBrk="1" hangingPunct="1"/>
            <a:r>
              <a:rPr lang="en-US" sz="3200" smtClean="0"/>
              <a:t>Occupational exposure</a:t>
            </a:r>
          </a:p>
          <a:p>
            <a:pPr eaLnBrk="1" hangingPunct="1"/>
            <a:r>
              <a:rPr lang="en-US" sz="3200" smtClean="0"/>
              <a:t>IDU</a:t>
            </a:r>
          </a:p>
        </p:txBody>
      </p:sp>
      <p:sp>
        <p:nvSpPr>
          <p:cNvPr id="32772" name="Rectangle 4"/>
          <p:cNvSpPr>
            <a:spLocks noGrp="1" noChangeArrowheads="1"/>
          </p:cNvSpPr>
          <p:nvPr>
            <p:ph type="body" sz="half" idx="2"/>
          </p:nvPr>
        </p:nvSpPr>
        <p:spPr>
          <a:xfrm>
            <a:off x="5029200" y="1600200"/>
            <a:ext cx="3657600" cy="4525963"/>
          </a:xfrm>
        </p:spPr>
        <p:txBody>
          <a:bodyPr/>
          <a:lstStyle/>
          <a:p>
            <a:pPr eaLnBrk="1" hangingPunct="1"/>
            <a:r>
              <a:rPr lang="en-US" sz="3200" smtClean="0"/>
              <a:t>Sex workers</a:t>
            </a:r>
          </a:p>
          <a:p>
            <a:pPr eaLnBrk="1" hangingPunct="1"/>
            <a:r>
              <a:rPr lang="en-US" sz="3200" smtClean="0"/>
              <a:t>Youth and children</a:t>
            </a:r>
          </a:p>
          <a:p>
            <a:pPr eaLnBrk="1" hangingPunct="1"/>
            <a:r>
              <a:rPr lang="en-US" sz="3200" smtClean="0"/>
              <a:t>MSM</a:t>
            </a:r>
          </a:p>
          <a:p>
            <a:pPr eaLnBrk="1" hangingPunct="1"/>
            <a:r>
              <a:rPr lang="en-US" sz="3200" smtClean="0"/>
              <a:t>PMTCT</a:t>
            </a:r>
          </a:p>
          <a:p>
            <a:pPr eaLnBrk="1" hangingPunct="1"/>
            <a:r>
              <a:rPr lang="en-US" sz="3200" smtClean="0"/>
              <a:t>ANC</a:t>
            </a:r>
          </a:p>
          <a:p>
            <a:pPr eaLnBrk="1" hangingPunct="1"/>
            <a:endParaRPr lang="en-US" sz="32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9" descr="j0302953"/>
          <p:cNvPicPr>
            <a:picLocks noChangeAspect="1" noChangeArrowheads="1"/>
          </p:cNvPicPr>
          <p:nvPr/>
        </p:nvPicPr>
        <p:blipFill>
          <a:blip r:embed="rId3" cstate="print"/>
          <a:srcRect l="24533" r="17523"/>
          <a:stretch>
            <a:fillRect/>
          </a:stretch>
        </p:blipFill>
        <p:spPr bwMode="auto">
          <a:xfrm>
            <a:off x="228600" y="152400"/>
            <a:ext cx="2514600" cy="6553200"/>
          </a:xfrm>
          <a:prstGeom prst="rect">
            <a:avLst/>
          </a:prstGeom>
          <a:noFill/>
          <a:ln w="9525">
            <a:noFill/>
            <a:miter lim="800000"/>
            <a:headEnd/>
            <a:tailEnd/>
          </a:ln>
        </p:spPr>
      </p:pic>
      <p:sp>
        <p:nvSpPr>
          <p:cNvPr id="135173" name="AutoShape 5"/>
          <p:cNvSpPr>
            <a:spLocks noChangeArrowheads="1"/>
          </p:cNvSpPr>
          <p:nvPr/>
        </p:nvSpPr>
        <p:spPr bwMode="auto">
          <a:xfrm>
            <a:off x="2514600" y="228600"/>
            <a:ext cx="6477000" cy="6324600"/>
          </a:xfrm>
          <a:prstGeom prst="cloudCallout">
            <a:avLst>
              <a:gd name="adj1" fmla="val -64880"/>
              <a:gd name="adj2" fmla="val -43597"/>
            </a:avLst>
          </a:prstGeom>
          <a:solidFill>
            <a:srgbClr val="FFFF00"/>
          </a:solidFill>
          <a:ln w="9525">
            <a:solidFill>
              <a:schemeClr val="tx1"/>
            </a:solidFill>
            <a:round/>
            <a:headEnd/>
            <a:tailEnd/>
          </a:ln>
          <a:effectLst/>
        </p:spPr>
        <p:txBody>
          <a:bodyPr/>
          <a:lstStyle/>
          <a:p>
            <a:pPr marL="342900" indent="-342900" algn="ctr">
              <a:defRPr/>
            </a:pPr>
            <a:endParaRPr lang="en-US" sz="2400">
              <a:effectLst>
                <a:outerShdw blurRad="38100" dist="38100" dir="2700000" algn="tl">
                  <a:srgbClr val="FFFFFF"/>
                </a:outerShdw>
              </a:effectLst>
            </a:endParaRPr>
          </a:p>
        </p:txBody>
      </p:sp>
      <p:sp>
        <p:nvSpPr>
          <p:cNvPr id="33796" name="WordArt 6"/>
          <p:cNvSpPr>
            <a:spLocks noChangeArrowheads="1" noChangeShapeType="1" noTextEdit="1"/>
          </p:cNvSpPr>
          <p:nvPr/>
        </p:nvSpPr>
        <p:spPr bwMode="auto">
          <a:xfrm>
            <a:off x="3581400" y="1219200"/>
            <a:ext cx="4114800" cy="542925"/>
          </a:xfrm>
          <a:prstGeom prst="rect">
            <a:avLst/>
          </a:prstGeom>
        </p:spPr>
        <p:txBody>
          <a:bodyPr wrap="none" fromWordArt="1">
            <a:prstTxWarp prst="textPlain">
              <a:avLst>
                <a:gd name="adj" fmla="val 50000"/>
              </a:avLst>
            </a:prstTxWarp>
          </a:bodyPr>
          <a:lstStyle/>
          <a:p>
            <a:pPr algn="ctr"/>
            <a:r>
              <a:rPr lang="en-US" sz="3600" kern="10">
                <a:ln w="12700">
                  <a:solidFill>
                    <a:schemeClr val="tx1"/>
                  </a:solidFill>
                  <a:round/>
                  <a:headEnd/>
                  <a:tailEnd/>
                </a:ln>
                <a:effectLst>
                  <a:outerShdw dist="45791" dir="2021404" algn="ctr" rotWithShape="0">
                    <a:srgbClr val="9999FF"/>
                  </a:outerShdw>
                </a:effectLst>
                <a:latin typeface="Arial Narrow"/>
              </a:rPr>
              <a:t>Steps in problem solving</a:t>
            </a:r>
          </a:p>
        </p:txBody>
      </p:sp>
      <p:sp>
        <p:nvSpPr>
          <p:cNvPr id="33797" name="Text Box 8"/>
          <p:cNvSpPr txBox="1">
            <a:spLocks noChangeArrowheads="1"/>
          </p:cNvSpPr>
          <p:nvPr/>
        </p:nvSpPr>
        <p:spPr bwMode="auto">
          <a:xfrm>
            <a:off x="3429000" y="1905000"/>
            <a:ext cx="4495800" cy="3378200"/>
          </a:xfrm>
          <a:prstGeom prst="rect">
            <a:avLst/>
          </a:prstGeom>
          <a:noFill/>
          <a:ln w="9525">
            <a:noFill/>
            <a:miter lim="800000"/>
            <a:headEnd/>
            <a:tailEnd/>
          </a:ln>
        </p:spPr>
        <p:txBody>
          <a:bodyPr>
            <a:spAutoFit/>
          </a:bodyPr>
          <a:lstStyle/>
          <a:p>
            <a:pPr marL="800100" lvl="1" indent="-342900">
              <a:buFontTx/>
              <a:buAutoNum type="arabicPeriod"/>
            </a:pPr>
            <a:r>
              <a:rPr lang="en-US" sz="2400" i="1"/>
              <a:t>Describe the problem</a:t>
            </a:r>
          </a:p>
          <a:p>
            <a:pPr marL="800100" lvl="1" indent="-342900">
              <a:buFontTx/>
              <a:buAutoNum type="arabicPeriod"/>
            </a:pPr>
            <a:r>
              <a:rPr lang="en-US" sz="2400" i="1"/>
              <a:t>Brainstorm for options</a:t>
            </a:r>
          </a:p>
          <a:p>
            <a:pPr marL="800100" lvl="1" indent="-342900">
              <a:buFontTx/>
              <a:buAutoNum type="arabicPeriod"/>
            </a:pPr>
            <a:r>
              <a:rPr lang="en-US" sz="2400" i="1"/>
              <a:t>Critically evaluate self-talk about options</a:t>
            </a:r>
          </a:p>
          <a:p>
            <a:pPr marL="800100" lvl="1" indent="-342900">
              <a:buFontTx/>
              <a:buAutoNum type="arabicPeriod"/>
            </a:pPr>
            <a:r>
              <a:rPr lang="en-US" sz="2400" i="1"/>
              <a:t>Client chooses</a:t>
            </a:r>
          </a:p>
          <a:p>
            <a:pPr marL="800100" lvl="1" indent="-342900">
              <a:buFontTx/>
              <a:buAutoNum type="arabicPeriod"/>
            </a:pPr>
            <a:r>
              <a:rPr lang="en-US" sz="2400" i="1"/>
              <a:t>Develop a plan of action</a:t>
            </a:r>
          </a:p>
          <a:p>
            <a:pPr marL="800100" lvl="1" indent="-342900">
              <a:buFontTx/>
              <a:buAutoNum type="arabicPeriod"/>
            </a:pPr>
            <a:r>
              <a:rPr lang="en-US" sz="2400" i="1"/>
              <a:t>Facilitate the development of skills and strategies</a:t>
            </a:r>
            <a:endParaRPr lang="en-US" sz="2400" b="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VCT English"/>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VCT Sinhala"/>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1007</Words>
  <Application>Microsoft Office PowerPoint</Application>
  <PresentationFormat>On-screen Show (4:3)</PresentationFormat>
  <Paragraphs>242</Paragraphs>
  <Slides>28</Slides>
  <Notes>28</Notes>
  <HiddenSlides>6</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Slide 1</vt:lpstr>
      <vt:lpstr>Slide 2</vt:lpstr>
      <vt:lpstr>VCT </vt:lpstr>
      <vt:lpstr>HIV testing</vt:lpstr>
      <vt:lpstr>Service delivery settings</vt:lpstr>
      <vt:lpstr>Concept of VCT</vt:lpstr>
      <vt:lpstr>Overview of the clinical disease</vt:lpstr>
      <vt:lpstr>Slide 8</vt:lpstr>
      <vt:lpstr>Iceberg phenomenon of disease</vt:lpstr>
      <vt:lpstr>Case finding strategies</vt:lpstr>
      <vt:lpstr>Concept of “Lead time”</vt:lpstr>
      <vt:lpstr>Criteria for screening </vt:lpstr>
      <vt:lpstr>Screening</vt:lpstr>
      <vt:lpstr>Reasons to provide HIV counseling and testing (VCT)</vt:lpstr>
      <vt:lpstr>Reasons to provide HIV counseling and testing</vt:lpstr>
      <vt:lpstr>Reasons to provide HIV counseling and testing</vt:lpstr>
      <vt:lpstr>UN policy states that  HIV-voluntary testing includes</vt:lpstr>
      <vt:lpstr>Pre- HIV test counseling</vt:lpstr>
      <vt:lpstr>Pre- HIV test counseling</vt:lpstr>
      <vt:lpstr>Pre- HIV test counseling</vt:lpstr>
      <vt:lpstr>Post-test counseling</vt:lpstr>
      <vt:lpstr>Post test counseling</vt:lpstr>
      <vt:lpstr>Post test counseling - Overview</vt:lpstr>
      <vt:lpstr>Forms of post-test counseling</vt:lpstr>
      <vt:lpstr>VCT in special situations</vt:lpstr>
      <vt:lpstr>Slide 26</vt:lpstr>
      <vt:lpstr>Slide 27</vt:lpstr>
      <vt:lpstr>Slide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acer</dc:creator>
  <cp:lastModifiedBy>Don Ajith Karawita</cp:lastModifiedBy>
  <cp:revision>5</cp:revision>
  <dcterms:created xsi:type="dcterms:W3CDTF">2010-06-30T02:25:43Z</dcterms:created>
  <dcterms:modified xsi:type="dcterms:W3CDTF">2011-07-23T14:22:55Z</dcterms:modified>
</cp:coreProperties>
</file>